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81" r:id="rId2"/>
    <p:sldId id="590" r:id="rId3"/>
    <p:sldId id="589" r:id="rId4"/>
    <p:sldId id="586" r:id="rId5"/>
    <p:sldId id="593" r:id="rId6"/>
    <p:sldId id="591" r:id="rId7"/>
    <p:sldId id="592" r:id="rId8"/>
    <p:sldId id="595" r:id="rId9"/>
    <p:sldId id="596" r:id="rId10"/>
    <p:sldId id="594" r:id="rId11"/>
    <p:sldId id="597" r:id="rId12"/>
  </p:sldIdLst>
  <p:sldSz cx="9144000" cy="5143500" type="screen16x9"/>
  <p:notesSz cx="6797675" cy="9926638"/>
  <p:defaultTextStyle>
    <a:defPPr>
      <a:defRPr lang="ru-RU"/>
    </a:defPPr>
    <a:lvl1pPr marL="0" algn="l" defTabSz="81576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7882" algn="l" defTabSz="81576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5763" algn="l" defTabSz="81576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3643" algn="l" defTabSz="81576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1525" algn="l" defTabSz="81576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39406" algn="l" defTabSz="81576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7287" algn="l" defTabSz="81576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5169" algn="l" defTabSz="81576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3050" algn="l" defTabSz="81576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FB4F018-C493-4835-A123-26BBEED8817C}">
          <p14:sldIdLst>
            <p14:sldId id="581"/>
            <p14:sldId id="590"/>
            <p14:sldId id="589"/>
            <p14:sldId id="586"/>
            <p14:sldId id="593"/>
            <p14:sldId id="591"/>
            <p14:sldId id="592"/>
            <p14:sldId id="595"/>
            <p14:sldId id="596"/>
            <p14:sldId id="594"/>
            <p14:sldId id="59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  <p15:guide id="11" orient="horz" pos="1620">
          <p15:clr>
            <a:srgbClr val="A4A3A4"/>
          </p15:clr>
        </p15:guide>
        <p15:guide id="12" orient="horz" pos="759">
          <p15:clr>
            <a:srgbClr val="A4A3A4"/>
          </p15:clr>
        </p15:guide>
        <p15:guide id="13" orient="horz" pos="237">
          <p15:clr>
            <a:srgbClr val="A4A3A4"/>
          </p15:clr>
        </p15:guide>
        <p15:guide id="14" orient="horz" pos="3041">
          <p15:clr>
            <a:srgbClr val="A4A3A4"/>
          </p15:clr>
        </p15:guide>
        <p15:guide id="15" pos="2880">
          <p15:clr>
            <a:srgbClr val="A4A3A4"/>
          </p15:clr>
        </p15:guide>
        <p15:guide id="16" pos="708">
          <p15:clr>
            <a:srgbClr val="A4A3A4"/>
          </p15:clr>
        </p15:guide>
        <p15:guide id="17" pos="1560">
          <p15:clr>
            <a:srgbClr val="A4A3A4"/>
          </p15:clr>
        </p15:guide>
        <p15:guide id="18" pos="5140">
          <p15:clr>
            <a:srgbClr val="A4A3A4"/>
          </p15:clr>
        </p15:guide>
        <p15:guide id="19" pos="5521">
          <p15:clr>
            <a:srgbClr val="A4A3A4"/>
          </p15:clr>
        </p15:guide>
        <p15:guide id="20" pos="51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69240"/>
    <a:srgbClr val="F8A662"/>
    <a:srgbClr val="FFD347"/>
    <a:srgbClr val="FFCC66"/>
    <a:srgbClr val="F6801E"/>
    <a:srgbClr val="F79443"/>
    <a:srgbClr val="BF504D"/>
    <a:srgbClr val="FBCBA3"/>
    <a:srgbClr val="F6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5" autoAdjust="0"/>
    <p:restoredTop sz="94707" autoAdjust="0"/>
  </p:normalViewPr>
  <p:slideViewPr>
    <p:cSldViewPr showGuides="1">
      <p:cViewPr>
        <p:scale>
          <a:sx n="157" d="100"/>
          <a:sy n="157" d="100"/>
        </p:scale>
        <p:origin x="-444" y="-72"/>
      </p:cViewPr>
      <p:guideLst>
        <p:guide orient="horz" pos="2382"/>
        <p:guide orient="horz" pos="1116"/>
        <p:guide orient="horz" pos="348"/>
        <p:guide orient="horz" pos="4470"/>
        <p:guide orient="horz" pos="1620"/>
        <p:guide orient="horz" pos="759"/>
        <p:guide orient="horz" pos="237"/>
        <p:guide orient="horz" pos="3041"/>
        <p:guide pos="3368"/>
        <p:guide pos="828"/>
        <p:guide pos="1824"/>
        <p:guide pos="6011"/>
        <p:guide pos="6457"/>
        <p:guide pos="606"/>
        <p:guide pos="2880"/>
        <p:guide pos="708"/>
        <p:guide pos="1560"/>
        <p:guide pos="5140"/>
        <p:guide pos="5521"/>
        <p:guide pos="518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22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1"/>
            <c:bubble3D val="0"/>
            <c:explosion val="3"/>
          </c:dPt>
          <c:cat>
            <c:strRef>
              <c:f>Лист1!$A$2:$A$3</c:f>
              <c:strCache>
                <c:ptCount val="2"/>
                <c:pt idx="0">
                  <c:v>ИП - 12 373</c:v>
                </c:pt>
                <c:pt idx="1">
                  <c:v>ЮЛ - 4 582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72.8</c:v>
                </c:pt>
                <c:pt idx="1">
                  <c:v>27.2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1"/>
            <c:bubble3D val="0"/>
            <c:explosion val="3"/>
          </c:dPt>
          <c:dPt>
            <c:idx val="2"/>
            <c:bubble3D val="0"/>
            <c:spPr>
              <a:solidFill>
                <a:srgbClr val="92D050"/>
              </a:solidFill>
            </c:spPr>
          </c:dPt>
          <c:cat>
            <c:strRef>
              <c:f>Лист1!$A$2:$A$4</c:f>
              <c:strCache>
                <c:ptCount val="3"/>
                <c:pt idx="0">
                  <c:v>Средние предприятия</c:v>
                </c:pt>
                <c:pt idx="1">
                  <c:v>Малые предприятия</c:v>
                </c:pt>
                <c:pt idx="2">
                  <c:v>Микро предприятия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1</c:v>
                </c:pt>
                <c:pt idx="1">
                  <c:v>4</c:v>
                </c:pt>
                <c:pt idx="2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77045752721118"/>
          <c:y val="0.11216020189675896"/>
          <c:w val="0.31332174162474985"/>
          <c:h val="0.5912935178919513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6"/>
            <c:spPr>
              <a:solidFill>
                <a:srgbClr val="00B0F0"/>
              </a:solidFill>
            </c:spPr>
          </c:dPt>
          <c:dPt>
            <c:idx val="1"/>
            <c:bubble3D val="0"/>
            <c:explosion val="3"/>
            <c:spPr>
              <a:solidFill>
                <a:srgbClr val="F69240"/>
              </a:solidFill>
            </c:spPr>
          </c:dPt>
          <c:cat>
            <c:strRef>
              <c:f>Лист1!$A$2:$A$3</c:f>
              <c:strCache>
                <c:ptCount val="2"/>
                <c:pt idx="0">
                  <c:v>ИП - 3 617</c:v>
                </c:pt>
                <c:pt idx="1">
                  <c:v>ЮЛ - 3 825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48.6</c:v>
                </c:pt>
                <c:pt idx="1">
                  <c:v>51.4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940958483245455E-2"/>
          <c:y val="4.4092323075213866E-2"/>
          <c:w val="0.57991114786529097"/>
          <c:h val="0.911815353849572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dPt>
            <c:idx val="0"/>
            <c:bubble3D val="0"/>
            <c:explosion val="13"/>
          </c:dPt>
          <c:dPt>
            <c:idx val="1"/>
            <c:bubble3D val="0"/>
            <c:explosion val="16"/>
          </c:dPt>
          <c:dPt>
            <c:idx val="2"/>
            <c:bubble3D val="0"/>
            <c:explosion val="9"/>
          </c:dPt>
          <c:dPt>
            <c:idx val="3"/>
            <c:bubble3D val="0"/>
            <c:explosion val="17"/>
          </c:dPt>
          <c:dPt>
            <c:idx val="4"/>
            <c:bubble3D val="0"/>
            <c:explosion val="15"/>
          </c:dPt>
          <c:cat>
            <c:strRef>
              <c:f>Лист1!$A$2:$A$6</c:f>
              <c:strCache>
                <c:ptCount val="5"/>
                <c:pt idx="0">
                  <c:v>Спецрежимы - 43.9 млн. руб.</c:v>
                </c:pt>
                <c:pt idx="1">
                  <c:v>Страховые взносы - 79.5 млн. руб.</c:v>
                </c:pt>
                <c:pt idx="2">
                  <c:v>Имущественные ФЛ - 36 млн. руб.</c:v>
                </c:pt>
                <c:pt idx="3">
                  <c:v>НДФЛ - 43 мл. руб.</c:v>
                </c:pt>
                <c:pt idx="4">
                  <c:v>НДС - 31.9 млн. руб.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">
                  <c:v>43908</c:v>
                </c:pt>
                <c:pt idx="1">
                  <c:v>79478</c:v>
                </c:pt>
                <c:pt idx="2">
                  <c:v>36034</c:v>
                </c:pt>
                <c:pt idx="3">
                  <c:v>42969</c:v>
                </c:pt>
                <c:pt idx="4">
                  <c:v>31940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281279074396197"/>
          <c:y val="5.2369812445081862E-2"/>
          <c:w val="0.40836942222896988"/>
          <c:h val="0.8351344800072719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940958483245455E-2"/>
          <c:y val="4.4092323075213866E-2"/>
          <c:w val="0.57991114786529097"/>
          <c:h val="0.911815353849572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dPt>
            <c:idx val="0"/>
            <c:bubble3D val="0"/>
            <c:explosion val="13"/>
          </c:dPt>
          <c:dPt>
            <c:idx val="1"/>
            <c:bubble3D val="0"/>
            <c:explosion val="16"/>
            <c:spPr>
              <a:solidFill>
                <a:srgbClr val="F8A662"/>
              </a:solidFill>
            </c:spPr>
          </c:dPt>
          <c:dPt>
            <c:idx val="2"/>
            <c:bubble3D val="0"/>
            <c:explosion val="17"/>
          </c:dPt>
          <c:dPt>
            <c:idx val="3"/>
            <c:bubble3D val="0"/>
            <c:explosion val="17"/>
          </c:dPt>
          <c:dPt>
            <c:idx val="4"/>
            <c:bubble3D val="0"/>
            <c:explosion val="15"/>
          </c:dPt>
          <c:cat>
            <c:strRef>
              <c:f>Лист1!$A$2:$A$6</c:f>
              <c:strCache>
                <c:ptCount val="5"/>
                <c:pt idx="0">
                  <c:v>Спецрежимы - 211.1 млн. руб.</c:v>
                </c:pt>
                <c:pt idx="1">
                  <c:v>Страховые взносы - 24.6 млн. руб.</c:v>
                </c:pt>
                <c:pt idx="2">
                  <c:v>Имущественные ФЛ - 59.4 млн. руб.</c:v>
                </c:pt>
                <c:pt idx="3">
                  <c:v>НДФЛ - 23.1 мл. руб.</c:v>
                </c:pt>
                <c:pt idx="4">
                  <c:v>НДС - 8.1 млн. руб.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">
                  <c:v>211117</c:v>
                </c:pt>
                <c:pt idx="1">
                  <c:v>24646</c:v>
                </c:pt>
                <c:pt idx="2">
                  <c:v>59354</c:v>
                </c:pt>
                <c:pt idx="3">
                  <c:v>23110</c:v>
                </c:pt>
                <c:pt idx="4">
                  <c:v>8065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281279074396197"/>
          <c:y val="5.2369812445081862E-2"/>
          <c:w val="0.40836942222896988"/>
          <c:h val="0.8351344800072719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ВНП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полугодие 2019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10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8625152"/>
        <c:axId val="68626688"/>
        <c:axId val="0"/>
      </c:bar3DChart>
      <c:catAx>
        <c:axId val="6862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8626688"/>
        <c:crosses val="autoZero"/>
        <c:auto val="1"/>
        <c:lblAlgn val="ctr"/>
        <c:lblOffset val="100"/>
        <c:noMultiLvlLbl val="0"/>
      </c:catAx>
      <c:valAx>
        <c:axId val="68626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625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30F37-DFB4-4E82-959C-3E033604F17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5E5689-3B41-4D19-9D4C-8CD7A5FEFF6F}">
      <dgm:prSet phldrT="[Текст]" custT="1"/>
      <dgm:spPr/>
      <dgm:t>
        <a:bodyPr/>
        <a:lstStyle/>
        <a:p>
          <a:r>
            <a:rPr lang="ru-RU" sz="1600" dirty="0" smtClean="0"/>
            <a:t>Коммерческие организации</a:t>
          </a:r>
          <a:endParaRPr lang="ru-RU" sz="1600" dirty="0"/>
        </a:p>
      </dgm:t>
    </dgm:pt>
    <dgm:pt modelId="{06F04FE8-6990-4E12-9570-49864D195841}" type="parTrans" cxnId="{1B99377E-358E-4786-9E50-47ACA3EEDDD4}">
      <dgm:prSet/>
      <dgm:spPr/>
      <dgm:t>
        <a:bodyPr/>
        <a:lstStyle/>
        <a:p>
          <a:endParaRPr lang="ru-RU"/>
        </a:p>
      </dgm:t>
    </dgm:pt>
    <dgm:pt modelId="{B06E6023-D2AA-491D-9356-B9855506D008}" type="sibTrans" cxnId="{1B99377E-358E-4786-9E50-47ACA3EEDDD4}">
      <dgm:prSet/>
      <dgm:spPr/>
      <dgm:t>
        <a:bodyPr/>
        <a:lstStyle/>
        <a:p>
          <a:endParaRPr lang="ru-RU"/>
        </a:p>
      </dgm:t>
    </dgm:pt>
    <dgm:pt modelId="{0965CA69-60E1-412F-A0F1-AD2B1F31147E}">
      <dgm:prSet phldrT="[Текст]" custT="1"/>
      <dgm:spPr/>
      <dgm:t>
        <a:bodyPr/>
        <a:lstStyle/>
        <a:p>
          <a:r>
            <a:rPr lang="ru-RU" sz="1600" dirty="0" smtClean="0"/>
            <a:t>Хозяйственные общества (ООО, АО)</a:t>
          </a:r>
          <a:endParaRPr lang="ru-RU" sz="1600" dirty="0"/>
        </a:p>
      </dgm:t>
    </dgm:pt>
    <dgm:pt modelId="{5A5896ED-E16C-439C-AB23-AD39D45356FC}" type="parTrans" cxnId="{07AB674E-A139-4C54-9851-B6FE7C9165A4}">
      <dgm:prSet/>
      <dgm:spPr/>
      <dgm:t>
        <a:bodyPr/>
        <a:lstStyle/>
        <a:p>
          <a:endParaRPr lang="ru-RU"/>
        </a:p>
      </dgm:t>
    </dgm:pt>
    <dgm:pt modelId="{2CAE9CB8-08D0-4A32-B245-80DD7B6028E4}" type="sibTrans" cxnId="{07AB674E-A139-4C54-9851-B6FE7C9165A4}">
      <dgm:prSet/>
      <dgm:spPr/>
      <dgm:t>
        <a:bodyPr/>
        <a:lstStyle/>
        <a:p>
          <a:endParaRPr lang="ru-RU"/>
        </a:p>
      </dgm:t>
    </dgm:pt>
    <dgm:pt modelId="{7C324FDE-6AD4-4563-A594-5189B4D42120}">
      <dgm:prSet phldrT="[Текст]" custT="1"/>
      <dgm:spPr/>
      <dgm:t>
        <a:bodyPr/>
        <a:lstStyle/>
        <a:p>
          <a:r>
            <a:rPr lang="ru-RU" sz="1600" dirty="0" smtClean="0"/>
            <a:t>Некоммерческие организации</a:t>
          </a:r>
          <a:endParaRPr lang="ru-RU" sz="1600" dirty="0"/>
        </a:p>
      </dgm:t>
    </dgm:pt>
    <dgm:pt modelId="{71A5E7F9-3339-496B-9550-EF1408845E71}" type="parTrans" cxnId="{558A3985-D685-4FB2-85DC-C73D6D54F58D}">
      <dgm:prSet/>
      <dgm:spPr/>
      <dgm:t>
        <a:bodyPr/>
        <a:lstStyle/>
        <a:p>
          <a:endParaRPr lang="ru-RU"/>
        </a:p>
      </dgm:t>
    </dgm:pt>
    <dgm:pt modelId="{1D5445DB-B865-4084-9DC8-8FE6BFC6B6A7}" type="sibTrans" cxnId="{558A3985-D685-4FB2-85DC-C73D6D54F58D}">
      <dgm:prSet/>
      <dgm:spPr/>
      <dgm:t>
        <a:bodyPr/>
        <a:lstStyle/>
        <a:p>
          <a:endParaRPr lang="ru-RU"/>
        </a:p>
      </dgm:t>
    </dgm:pt>
    <dgm:pt modelId="{8EB06F65-A622-4840-A5B7-B2355836DC98}">
      <dgm:prSet phldrT="[Текст]" custT="1"/>
      <dgm:spPr/>
      <dgm:t>
        <a:bodyPr/>
        <a:lstStyle/>
        <a:p>
          <a:r>
            <a:rPr lang="ru-RU" sz="1600" dirty="0" smtClean="0"/>
            <a:t>Потребительские кооперативы</a:t>
          </a:r>
          <a:endParaRPr lang="ru-RU" sz="1600" dirty="0"/>
        </a:p>
      </dgm:t>
    </dgm:pt>
    <dgm:pt modelId="{D430E53E-7AAF-4C71-98E8-0471E46E091D}" type="parTrans" cxnId="{E9A77B5B-3C46-48A9-A178-7D9BC30F831D}">
      <dgm:prSet/>
      <dgm:spPr/>
      <dgm:t>
        <a:bodyPr/>
        <a:lstStyle/>
        <a:p>
          <a:endParaRPr lang="ru-RU"/>
        </a:p>
      </dgm:t>
    </dgm:pt>
    <dgm:pt modelId="{ED23EEFA-1F8A-46D1-842E-555AAA9D18E7}" type="sibTrans" cxnId="{E9A77B5B-3C46-48A9-A178-7D9BC30F831D}">
      <dgm:prSet/>
      <dgm:spPr/>
      <dgm:t>
        <a:bodyPr/>
        <a:lstStyle/>
        <a:p>
          <a:endParaRPr lang="ru-RU"/>
        </a:p>
      </dgm:t>
    </dgm:pt>
    <dgm:pt modelId="{10557CB8-B745-4ACF-9BB5-EBC01C662025}">
      <dgm:prSet phldrT="[Текст]" custT="1"/>
      <dgm:spPr/>
      <dgm:t>
        <a:bodyPr/>
        <a:lstStyle/>
        <a:p>
          <a:r>
            <a:rPr lang="ru-RU" sz="1600" dirty="0" smtClean="0"/>
            <a:t>Хозяйственные партнерства</a:t>
          </a:r>
          <a:endParaRPr lang="ru-RU" sz="1600" dirty="0"/>
        </a:p>
      </dgm:t>
    </dgm:pt>
    <dgm:pt modelId="{0BBB4214-C13A-422C-9F2A-837EB5E95238}" type="parTrans" cxnId="{55927058-2CAD-4E6D-8820-FDCFBEE49BB2}">
      <dgm:prSet/>
      <dgm:spPr/>
      <dgm:t>
        <a:bodyPr/>
        <a:lstStyle/>
        <a:p>
          <a:endParaRPr lang="ru-RU"/>
        </a:p>
      </dgm:t>
    </dgm:pt>
    <dgm:pt modelId="{993E5650-48DB-44D8-A033-BA96F15146CC}" type="sibTrans" cxnId="{55927058-2CAD-4E6D-8820-FDCFBEE49BB2}">
      <dgm:prSet/>
      <dgm:spPr/>
      <dgm:t>
        <a:bodyPr/>
        <a:lstStyle/>
        <a:p>
          <a:endParaRPr lang="ru-RU"/>
        </a:p>
      </dgm:t>
    </dgm:pt>
    <dgm:pt modelId="{C17AE191-940C-4EF1-88C8-2A33FE1F1E45}">
      <dgm:prSet phldrT="[Текст]" custT="1"/>
      <dgm:spPr/>
      <dgm:t>
        <a:bodyPr/>
        <a:lstStyle/>
        <a:p>
          <a:r>
            <a:rPr lang="ru-RU" sz="1600" dirty="0" smtClean="0"/>
            <a:t>Производственные кооперативы (Артель)</a:t>
          </a:r>
          <a:endParaRPr lang="ru-RU" sz="1600" dirty="0"/>
        </a:p>
      </dgm:t>
    </dgm:pt>
    <dgm:pt modelId="{1528D709-323B-477E-AA65-21F2CD8CD346}" type="parTrans" cxnId="{135728B9-A15E-4CC7-A672-35690A8451F9}">
      <dgm:prSet/>
      <dgm:spPr/>
      <dgm:t>
        <a:bodyPr/>
        <a:lstStyle/>
        <a:p>
          <a:endParaRPr lang="ru-RU"/>
        </a:p>
      </dgm:t>
    </dgm:pt>
    <dgm:pt modelId="{DB24306A-1202-45FF-A781-770BBF74BC1D}" type="sibTrans" cxnId="{135728B9-A15E-4CC7-A672-35690A8451F9}">
      <dgm:prSet/>
      <dgm:spPr/>
      <dgm:t>
        <a:bodyPr/>
        <a:lstStyle/>
        <a:p>
          <a:endParaRPr lang="ru-RU"/>
        </a:p>
      </dgm:t>
    </dgm:pt>
    <dgm:pt modelId="{36DD47C3-D4C0-4416-88B5-D63B3F49B5EB}">
      <dgm:prSet phldrT="[Текст]" custT="1"/>
      <dgm:spPr/>
      <dgm:t>
        <a:bodyPr/>
        <a:lstStyle/>
        <a:p>
          <a:r>
            <a:rPr lang="ru-RU" sz="1600" dirty="0" smtClean="0"/>
            <a:t>Крестьянские (фермерские) хозяйства</a:t>
          </a:r>
          <a:endParaRPr lang="ru-RU" sz="1600" dirty="0"/>
        </a:p>
      </dgm:t>
    </dgm:pt>
    <dgm:pt modelId="{CBC00915-BC74-43F5-BAB8-615B1B846367}" type="parTrans" cxnId="{BC6B0BD6-3240-483B-9B21-6629FED9E46C}">
      <dgm:prSet/>
      <dgm:spPr/>
      <dgm:t>
        <a:bodyPr/>
        <a:lstStyle/>
        <a:p>
          <a:endParaRPr lang="ru-RU"/>
        </a:p>
      </dgm:t>
    </dgm:pt>
    <dgm:pt modelId="{EFC10FAE-DDB2-4FF2-B475-21578E1994DE}" type="sibTrans" cxnId="{BC6B0BD6-3240-483B-9B21-6629FED9E46C}">
      <dgm:prSet/>
      <dgm:spPr/>
      <dgm:t>
        <a:bodyPr/>
        <a:lstStyle/>
        <a:p>
          <a:endParaRPr lang="ru-RU"/>
        </a:p>
      </dgm:t>
    </dgm:pt>
    <dgm:pt modelId="{4A6119B9-AEE7-448F-8759-6041D572C3F7}" type="pres">
      <dgm:prSet presAssocID="{48130F37-DFB4-4E82-959C-3E033604F1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4AA2CE-2A24-4C53-BD14-6BA98F849A9B}" type="pres">
      <dgm:prSet presAssocID="{115E5689-3B41-4D19-9D4C-8CD7A5FEFF6F}" presName="composite" presStyleCnt="0"/>
      <dgm:spPr/>
    </dgm:pt>
    <dgm:pt modelId="{C933FA0D-7070-4C46-9D4C-86A8F2FC05B8}" type="pres">
      <dgm:prSet presAssocID="{115E5689-3B41-4D19-9D4C-8CD7A5FEFF6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BDCB1-3651-4A7A-A1AB-509D81AFBFBD}" type="pres">
      <dgm:prSet presAssocID="{115E5689-3B41-4D19-9D4C-8CD7A5FEFF6F}" presName="desTx" presStyleLbl="alignAccFollowNode1" presStyleIdx="0" presStyleCnt="2" custScaleY="101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F500B5-E8CF-41DC-8823-A0E89FFCAB26}" type="pres">
      <dgm:prSet presAssocID="{B06E6023-D2AA-491D-9356-B9855506D008}" presName="space" presStyleCnt="0"/>
      <dgm:spPr/>
    </dgm:pt>
    <dgm:pt modelId="{88DE0013-3A4E-4C71-87AA-5E6A4151A6DE}" type="pres">
      <dgm:prSet presAssocID="{7C324FDE-6AD4-4563-A594-5189B4D42120}" presName="composite" presStyleCnt="0"/>
      <dgm:spPr/>
    </dgm:pt>
    <dgm:pt modelId="{C9F98CDD-662C-4D16-B3EF-F6401FE2D558}" type="pres">
      <dgm:prSet presAssocID="{7C324FDE-6AD4-4563-A594-5189B4D42120}" presName="parTx" presStyleLbl="alignNode1" presStyleIdx="1" presStyleCnt="2" custScaleX="873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B62865-62DD-4C92-9435-A67CB6B4F728}" type="pres">
      <dgm:prSet presAssocID="{7C324FDE-6AD4-4563-A594-5189B4D42120}" presName="desTx" presStyleLbl="alignAccFollowNode1" presStyleIdx="1" presStyleCnt="2" custScaleX="87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5728B9-A15E-4CC7-A672-35690A8451F9}" srcId="{115E5689-3B41-4D19-9D4C-8CD7A5FEFF6F}" destId="{C17AE191-940C-4EF1-88C8-2A33FE1F1E45}" srcOrd="2" destOrd="0" parTransId="{1528D709-323B-477E-AA65-21F2CD8CD346}" sibTransId="{DB24306A-1202-45FF-A781-770BBF74BC1D}"/>
    <dgm:cxn modelId="{3CCACFAD-D4A6-4375-8880-8B600150079A}" type="presOf" srcId="{115E5689-3B41-4D19-9D4C-8CD7A5FEFF6F}" destId="{C933FA0D-7070-4C46-9D4C-86A8F2FC05B8}" srcOrd="0" destOrd="0" presId="urn:microsoft.com/office/officeart/2005/8/layout/hList1"/>
    <dgm:cxn modelId="{EEBF3482-ABBD-427D-947E-159AB45AB5D8}" type="presOf" srcId="{0965CA69-60E1-412F-A0F1-AD2B1F31147E}" destId="{4F5BDCB1-3651-4A7A-A1AB-509D81AFBFBD}" srcOrd="0" destOrd="0" presId="urn:microsoft.com/office/officeart/2005/8/layout/hList1"/>
    <dgm:cxn modelId="{0D2678F0-C2E1-4653-9FBE-2EEF41749C9D}" type="presOf" srcId="{48130F37-DFB4-4E82-959C-3E033604F174}" destId="{4A6119B9-AEE7-448F-8759-6041D572C3F7}" srcOrd="0" destOrd="0" presId="urn:microsoft.com/office/officeart/2005/8/layout/hList1"/>
    <dgm:cxn modelId="{4D73FB98-9822-42DA-8DAB-24AA044841BD}" type="presOf" srcId="{10557CB8-B745-4ACF-9BB5-EBC01C662025}" destId="{4F5BDCB1-3651-4A7A-A1AB-509D81AFBFBD}" srcOrd="0" destOrd="1" presId="urn:microsoft.com/office/officeart/2005/8/layout/hList1"/>
    <dgm:cxn modelId="{637C61CD-7A0E-4858-8322-C1AF202E6899}" type="presOf" srcId="{8EB06F65-A622-4840-A5B7-B2355836DC98}" destId="{DAB62865-62DD-4C92-9435-A67CB6B4F728}" srcOrd="0" destOrd="0" presId="urn:microsoft.com/office/officeart/2005/8/layout/hList1"/>
    <dgm:cxn modelId="{799F598E-A43E-4676-932F-FE166966EC4C}" type="presOf" srcId="{7C324FDE-6AD4-4563-A594-5189B4D42120}" destId="{C9F98CDD-662C-4D16-B3EF-F6401FE2D558}" srcOrd="0" destOrd="0" presId="urn:microsoft.com/office/officeart/2005/8/layout/hList1"/>
    <dgm:cxn modelId="{BC6B0BD6-3240-483B-9B21-6629FED9E46C}" srcId="{115E5689-3B41-4D19-9D4C-8CD7A5FEFF6F}" destId="{36DD47C3-D4C0-4416-88B5-D63B3F49B5EB}" srcOrd="3" destOrd="0" parTransId="{CBC00915-BC74-43F5-BAB8-615B1B846367}" sibTransId="{EFC10FAE-DDB2-4FF2-B475-21578E1994DE}"/>
    <dgm:cxn modelId="{558A3985-D685-4FB2-85DC-C73D6D54F58D}" srcId="{48130F37-DFB4-4E82-959C-3E033604F174}" destId="{7C324FDE-6AD4-4563-A594-5189B4D42120}" srcOrd="1" destOrd="0" parTransId="{71A5E7F9-3339-496B-9550-EF1408845E71}" sibTransId="{1D5445DB-B865-4084-9DC8-8FE6BFC6B6A7}"/>
    <dgm:cxn modelId="{1B99377E-358E-4786-9E50-47ACA3EEDDD4}" srcId="{48130F37-DFB4-4E82-959C-3E033604F174}" destId="{115E5689-3B41-4D19-9D4C-8CD7A5FEFF6F}" srcOrd="0" destOrd="0" parTransId="{06F04FE8-6990-4E12-9570-49864D195841}" sibTransId="{B06E6023-D2AA-491D-9356-B9855506D008}"/>
    <dgm:cxn modelId="{569818C4-853A-42FD-B753-ABD3493EBDF5}" type="presOf" srcId="{36DD47C3-D4C0-4416-88B5-D63B3F49B5EB}" destId="{4F5BDCB1-3651-4A7A-A1AB-509D81AFBFBD}" srcOrd="0" destOrd="3" presId="urn:microsoft.com/office/officeart/2005/8/layout/hList1"/>
    <dgm:cxn modelId="{E9A77B5B-3C46-48A9-A178-7D9BC30F831D}" srcId="{7C324FDE-6AD4-4563-A594-5189B4D42120}" destId="{8EB06F65-A622-4840-A5B7-B2355836DC98}" srcOrd="0" destOrd="0" parTransId="{D430E53E-7AAF-4C71-98E8-0471E46E091D}" sibTransId="{ED23EEFA-1F8A-46D1-842E-555AAA9D18E7}"/>
    <dgm:cxn modelId="{55927058-2CAD-4E6D-8820-FDCFBEE49BB2}" srcId="{115E5689-3B41-4D19-9D4C-8CD7A5FEFF6F}" destId="{10557CB8-B745-4ACF-9BB5-EBC01C662025}" srcOrd="1" destOrd="0" parTransId="{0BBB4214-C13A-422C-9F2A-837EB5E95238}" sibTransId="{993E5650-48DB-44D8-A033-BA96F15146CC}"/>
    <dgm:cxn modelId="{07AB674E-A139-4C54-9851-B6FE7C9165A4}" srcId="{115E5689-3B41-4D19-9D4C-8CD7A5FEFF6F}" destId="{0965CA69-60E1-412F-A0F1-AD2B1F31147E}" srcOrd="0" destOrd="0" parTransId="{5A5896ED-E16C-439C-AB23-AD39D45356FC}" sibTransId="{2CAE9CB8-08D0-4A32-B245-80DD7B6028E4}"/>
    <dgm:cxn modelId="{D419EC58-9D87-4736-929C-04CE7449294B}" type="presOf" srcId="{C17AE191-940C-4EF1-88C8-2A33FE1F1E45}" destId="{4F5BDCB1-3651-4A7A-A1AB-509D81AFBFBD}" srcOrd="0" destOrd="2" presId="urn:microsoft.com/office/officeart/2005/8/layout/hList1"/>
    <dgm:cxn modelId="{0CFDA169-0E97-43EB-B6C6-E89B8F7611AB}" type="presParOf" srcId="{4A6119B9-AEE7-448F-8759-6041D572C3F7}" destId="{D14AA2CE-2A24-4C53-BD14-6BA98F849A9B}" srcOrd="0" destOrd="0" presId="urn:microsoft.com/office/officeart/2005/8/layout/hList1"/>
    <dgm:cxn modelId="{81CEF31A-4F27-48AE-A4C5-B0268A79E10A}" type="presParOf" srcId="{D14AA2CE-2A24-4C53-BD14-6BA98F849A9B}" destId="{C933FA0D-7070-4C46-9D4C-86A8F2FC05B8}" srcOrd="0" destOrd="0" presId="urn:microsoft.com/office/officeart/2005/8/layout/hList1"/>
    <dgm:cxn modelId="{A48D3719-2B83-4F6A-BF24-87AC30FEC23C}" type="presParOf" srcId="{D14AA2CE-2A24-4C53-BD14-6BA98F849A9B}" destId="{4F5BDCB1-3651-4A7A-A1AB-509D81AFBFBD}" srcOrd="1" destOrd="0" presId="urn:microsoft.com/office/officeart/2005/8/layout/hList1"/>
    <dgm:cxn modelId="{124066D3-0ED3-4114-9918-10ED27E6D88B}" type="presParOf" srcId="{4A6119B9-AEE7-448F-8759-6041D572C3F7}" destId="{BCF500B5-E8CF-41DC-8823-A0E89FFCAB26}" srcOrd="1" destOrd="0" presId="urn:microsoft.com/office/officeart/2005/8/layout/hList1"/>
    <dgm:cxn modelId="{0AAAC1EA-B107-4BFB-BA22-5CA1B0BA5D75}" type="presParOf" srcId="{4A6119B9-AEE7-448F-8759-6041D572C3F7}" destId="{88DE0013-3A4E-4C71-87AA-5E6A4151A6DE}" srcOrd="2" destOrd="0" presId="urn:microsoft.com/office/officeart/2005/8/layout/hList1"/>
    <dgm:cxn modelId="{4F07016B-52A4-4E51-9E50-BCFCCC9C7CAA}" type="presParOf" srcId="{88DE0013-3A4E-4C71-87AA-5E6A4151A6DE}" destId="{C9F98CDD-662C-4D16-B3EF-F6401FE2D558}" srcOrd="0" destOrd="0" presId="urn:microsoft.com/office/officeart/2005/8/layout/hList1"/>
    <dgm:cxn modelId="{D519F1A6-FAA7-4DFE-9F20-15B30C2698A7}" type="presParOf" srcId="{88DE0013-3A4E-4C71-87AA-5E6A4151A6DE}" destId="{DAB62865-62DD-4C92-9435-A67CB6B4F72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130F37-DFB4-4E82-959C-3E033604F17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5E5689-3B41-4D19-9D4C-8CD7A5FEFF6F}">
      <dgm:prSet phldrT="[Текст]" custT="1"/>
      <dgm:spPr/>
      <dgm:t>
        <a:bodyPr/>
        <a:lstStyle/>
        <a:p>
          <a:r>
            <a:rPr lang="ru-RU" sz="1600" dirty="0" smtClean="0"/>
            <a:t>Категория субъекта МСП*</a:t>
          </a:r>
          <a:endParaRPr lang="ru-RU" sz="1600" dirty="0"/>
        </a:p>
      </dgm:t>
    </dgm:pt>
    <dgm:pt modelId="{06F04FE8-6990-4E12-9570-49864D195841}" type="parTrans" cxnId="{1B99377E-358E-4786-9E50-47ACA3EEDDD4}">
      <dgm:prSet/>
      <dgm:spPr/>
      <dgm:t>
        <a:bodyPr/>
        <a:lstStyle/>
        <a:p>
          <a:endParaRPr lang="ru-RU"/>
        </a:p>
      </dgm:t>
    </dgm:pt>
    <dgm:pt modelId="{B06E6023-D2AA-491D-9356-B9855506D008}" type="sibTrans" cxnId="{1B99377E-358E-4786-9E50-47ACA3EEDDD4}">
      <dgm:prSet/>
      <dgm:spPr/>
      <dgm:t>
        <a:bodyPr/>
        <a:lstStyle/>
        <a:p>
          <a:endParaRPr lang="ru-RU"/>
        </a:p>
      </dgm:t>
    </dgm:pt>
    <dgm:pt modelId="{0965CA69-60E1-412F-A0F1-AD2B1F31147E}">
      <dgm:prSet phldrT="[Текст]" custT="1"/>
      <dgm:spPr/>
      <dgm:t>
        <a:bodyPr/>
        <a:lstStyle/>
        <a:p>
          <a:r>
            <a:rPr lang="ru-RU" sz="1600" dirty="0" err="1" smtClean="0"/>
            <a:t>Микропредприятие</a:t>
          </a:r>
          <a:r>
            <a:rPr lang="ru-RU" sz="1600" dirty="0" smtClean="0"/>
            <a:t>***</a:t>
          </a:r>
          <a:endParaRPr lang="ru-RU" sz="1600" dirty="0"/>
        </a:p>
      </dgm:t>
    </dgm:pt>
    <dgm:pt modelId="{5A5896ED-E16C-439C-AB23-AD39D45356FC}" type="parTrans" cxnId="{07AB674E-A139-4C54-9851-B6FE7C9165A4}">
      <dgm:prSet/>
      <dgm:spPr/>
      <dgm:t>
        <a:bodyPr/>
        <a:lstStyle/>
        <a:p>
          <a:endParaRPr lang="ru-RU"/>
        </a:p>
      </dgm:t>
    </dgm:pt>
    <dgm:pt modelId="{2CAE9CB8-08D0-4A32-B245-80DD7B6028E4}" type="sibTrans" cxnId="{07AB674E-A139-4C54-9851-B6FE7C9165A4}">
      <dgm:prSet/>
      <dgm:spPr/>
      <dgm:t>
        <a:bodyPr/>
        <a:lstStyle/>
        <a:p>
          <a:endParaRPr lang="ru-RU"/>
        </a:p>
      </dgm:t>
    </dgm:pt>
    <dgm:pt modelId="{EC88B38D-2C60-46F3-AE48-71102377B3F6}">
      <dgm:prSet phldrT="[Текст]" custT="1"/>
      <dgm:spPr/>
      <dgm:t>
        <a:bodyPr/>
        <a:lstStyle/>
        <a:p>
          <a:r>
            <a:rPr lang="ru-RU" sz="1600" dirty="0" smtClean="0"/>
            <a:t>Малое предприятие</a:t>
          </a:r>
          <a:endParaRPr lang="ru-RU" sz="1600" dirty="0"/>
        </a:p>
      </dgm:t>
    </dgm:pt>
    <dgm:pt modelId="{20B5E44C-C282-4A49-A95F-6E4E75786F0B}" type="parTrans" cxnId="{E302D862-7ED0-47FA-A998-AAB398A13E64}">
      <dgm:prSet/>
      <dgm:spPr/>
      <dgm:t>
        <a:bodyPr/>
        <a:lstStyle/>
        <a:p>
          <a:endParaRPr lang="ru-RU"/>
        </a:p>
      </dgm:t>
    </dgm:pt>
    <dgm:pt modelId="{CA450B3F-E715-49F0-A5D0-EAFF9D49190E}" type="sibTrans" cxnId="{E302D862-7ED0-47FA-A998-AAB398A13E64}">
      <dgm:prSet/>
      <dgm:spPr/>
      <dgm:t>
        <a:bodyPr/>
        <a:lstStyle/>
        <a:p>
          <a:endParaRPr lang="ru-RU"/>
        </a:p>
      </dgm:t>
    </dgm:pt>
    <dgm:pt modelId="{9275DE93-86F4-40E5-9930-645E84D3A101}">
      <dgm:prSet phldrT="[Текст]" custT="1"/>
      <dgm:spPr/>
      <dgm:t>
        <a:bodyPr/>
        <a:lstStyle/>
        <a:p>
          <a:r>
            <a:rPr lang="ru-RU" sz="1600" dirty="0" smtClean="0"/>
            <a:t>Величина дохода****</a:t>
          </a:r>
          <a:endParaRPr lang="ru-RU" sz="1600" dirty="0"/>
        </a:p>
      </dgm:t>
    </dgm:pt>
    <dgm:pt modelId="{E8F4DAE1-B140-40A2-81FE-499AF455667C}" type="parTrans" cxnId="{896A7819-993D-4815-AD1D-E0AC87A010F2}">
      <dgm:prSet/>
      <dgm:spPr/>
      <dgm:t>
        <a:bodyPr/>
        <a:lstStyle/>
        <a:p>
          <a:endParaRPr lang="ru-RU"/>
        </a:p>
      </dgm:t>
    </dgm:pt>
    <dgm:pt modelId="{11752EBC-48C7-4B6B-8B63-EFD6905A0E06}" type="sibTrans" cxnId="{896A7819-993D-4815-AD1D-E0AC87A010F2}">
      <dgm:prSet/>
      <dgm:spPr/>
      <dgm:t>
        <a:bodyPr/>
        <a:lstStyle/>
        <a:p>
          <a:endParaRPr lang="ru-RU"/>
        </a:p>
      </dgm:t>
    </dgm:pt>
    <dgm:pt modelId="{51EBF959-F924-49BB-A64D-B606D826430A}">
      <dgm:prSet phldrT="[Текст]" custT="1"/>
      <dgm:spPr/>
      <dgm:t>
        <a:bodyPr/>
        <a:lstStyle/>
        <a:p>
          <a:r>
            <a:rPr lang="ru-RU" sz="1600" dirty="0" smtClean="0"/>
            <a:t>До 120 млн. руб.</a:t>
          </a:r>
          <a:endParaRPr lang="ru-RU" sz="1600" dirty="0"/>
        </a:p>
      </dgm:t>
    </dgm:pt>
    <dgm:pt modelId="{C1F99841-FE19-4EB5-BE19-16503BBC4792}" type="parTrans" cxnId="{760DC117-F0F8-4BD8-8AC9-3B9CCEF44785}">
      <dgm:prSet/>
      <dgm:spPr/>
      <dgm:t>
        <a:bodyPr/>
        <a:lstStyle/>
        <a:p>
          <a:endParaRPr lang="ru-RU"/>
        </a:p>
      </dgm:t>
    </dgm:pt>
    <dgm:pt modelId="{C1D01FE0-F124-4BCA-BFD4-944185774981}" type="sibTrans" cxnId="{760DC117-F0F8-4BD8-8AC9-3B9CCEF44785}">
      <dgm:prSet/>
      <dgm:spPr/>
      <dgm:t>
        <a:bodyPr/>
        <a:lstStyle/>
        <a:p>
          <a:endParaRPr lang="ru-RU"/>
        </a:p>
      </dgm:t>
    </dgm:pt>
    <dgm:pt modelId="{FBA826C9-99F1-4E84-83DC-D002CF6AC090}">
      <dgm:prSet phldrT="[Текст]" custT="1"/>
      <dgm:spPr/>
      <dgm:t>
        <a:bodyPr/>
        <a:lstStyle/>
        <a:p>
          <a:r>
            <a:rPr lang="ru-RU" sz="1600" dirty="0" smtClean="0"/>
            <a:t>До 800 млн. руб.</a:t>
          </a:r>
          <a:endParaRPr lang="ru-RU" sz="1600" dirty="0"/>
        </a:p>
      </dgm:t>
    </dgm:pt>
    <dgm:pt modelId="{D19188E6-93DD-425D-9838-6A2587974888}" type="parTrans" cxnId="{B4E7B85E-B6E1-45AF-B566-349BE05A32A7}">
      <dgm:prSet/>
      <dgm:spPr/>
      <dgm:t>
        <a:bodyPr/>
        <a:lstStyle/>
        <a:p>
          <a:endParaRPr lang="ru-RU"/>
        </a:p>
      </dgm:t>
    </dgm:pt>
    <dgm:pt modelId="{C09570B0-D4DE-40FD-A22E-FD9E952F3F91}" type="sibTrans" cxnId="{B4E7B85E-B6E1-45AF-B566-349BE05A32A7}">
      <dgm:prSet/>
      <dgm:spPr/>
      <dgm:t>
        <a:bodyPr/>
        <a:lstStyle/>
        <a:p>
          <a:endParaRPr lang="ru-RU"/>
        </a:p>
      </dgm:t>
    </dgm:pt>
    <dgm:pt modelId="{7C324FDE-6AD4-4563-A594-5189B4D42120}">
      <dgm:prSet phldrT="[Текст]" custT="1"/>
      <dgm:spPr/>
      <dgm:t>
        <a:bodyPr/>
        <a:lstStyle/>
        <a:p>
          <a:r>
            <a:rPr lang="ru-RU" sz="1600" dirty="0" smtClean="0"/>
            <a:t>Среднесписочная численность работников**</a:t>
          </a:r>
          <a:endParaRPr lang="ru-RU" sz="1600" dirty="0"/>
        </a:p>
      </dgm:t>
    </dgm:pt>
    <dgm:pt modelId="{71A5E7F9-3339-496B-9550-EF1408845E71}" type="parTrans" cxnId="{558A3985-D685-4FB2-85DC-C73D6D54F58D}">
      <dgm:prSet/>
      <dgm:spPr/>
      <dgm:t>
        <a:bodyPr/>
        <a:lstStyle/>
        <a:p>
          <a:endParaRPr lang="ru-RU"/>
        </a:p>
      </dgm:t>
    </dgm:pt>
    <dgm:pt modelId="{1D5445DB-B865-4084-9DC8-8FE6BFC6B6A7}" type="sibTrans" cxnId="{558A3985-D685-4FB2-85DC-C73D6D54F58D}">
      <dgm:prSet/>
      <dgm:spPr/>
      <dgm:t>
        <a:bodyPr/>
        <a:lstStyle/>
        <a:p>
          <a:endParaRPr lang="ru-RU"/>
        </a:p>
      </dgm:t>
    </dgm:pt>
    <dgm:pt modelId="{8EB06F65-A622-4840-A5B7-B2355836DC98}">
      <dgm:prSet phldrT="[Текст]" custT="1"/>
      <dgm:spPr/>
      <dgm:t>
        <a:bodyPr/>
        <a:lstStyle/>
        <a:p>
          <a:r>
            <a:rPr lang="ru-RU" sz="1600" dirty="0" smtClean="0"/>
            <a:t>До 15 человек</a:t>
          </a:r>
          <a:endParaRPr lang="ru-RU" sz="1600" dirty="0"/>
        </a:p>
      </dgm:t>
    </dgm:pt>
    <dgm:pt modelId="{D430E53E-7AAF-4C71-98E8-0471E46E091D}" type="parTrans" cxnId="{E9A77B5B-3C46-48A9-A178-7D9BC30F831D}">
      <dgm:prSet/>
      <dgm:spPr/>
      <dgm:t>
        <a:bodyPr/>
        <a:lstStyle/>
        <a:p>
          <a:endParaRPr lang="ru-RU"/>
        </a:p>
      </dgm:t>
    </dgm:pt>
    <dgm:pt modelId="{ED23EEFA-1F8A-46D1-842E-555AAA9D18E7}" type="sibTrans" cxnId="{E9A77B5B-3C46-48A9-A178-7D9BC30F831D}">
      <dgm:prSet/>
      <dgm:spPr/>
      <dgm:t>
        <a:bodyPr/>
        <a:lstStyle/>
        <a:p>
          <a:endParaRPr lang="ru-RU"/>
        </a:p>
      </dgm:t>
    </dgm:pt>
    <dgm:pt modelId="{651A7AB3-9253-48E9-98CF-AB6B8DE014C0}">
      <dgm:prSet phldrT="[Текст]" custT="1"/>
      <dgm:spPr/>
      <dgm:t>
        <a:bodyPr/>
        <a:lstStyle/>
        <a:p>
          <a:r>
            <a:rPr lang="ru-RU" sz="1600" dirty="0" smtClean="0"/>
            <a:t>15-100 человек</a:t>
          </a:r>
          <a:endParaRPr lang="ru-RU" sz="1600" dirty="0"/>
        </a:p>
      </dgm:t>
    </dgm:pt>
    <dgm:pt modelId="{E1056302-1F2C-407B-8B4C-B05FDA5A4303}" type="parTrans" cxnId="{658C067F-FB73-4161-82C6-018EB7693B68}">
      <dgm:prSet/>
      <dgm:spPr/>
      <dgm:t>
        <a:bodyPr/>
        <a:lstStyle/>
        <a:p>
          <a:endParaRPr lang="ru-RU"/>
        </a:p>
      </dgm:t>
    </dgm:pt>
    <dgm:pt modelId="{C429A34E-B4B9-4456-A768-E6CB179677ED}" type="sibTrans" cxnId="{658C067F-FB73-4161-82C6-018EB7693B68}">
      <dgm:prSet/>
      <dgm:spPr/>
      <dgm:t>
        <a:bodyPr/>
        <a:lstStyle/>
        <a:p>
          <a:endParaRPr lang="ru-RU"/>
        </a:p>
      </dgm:t>
    </dgm:pt>
    <dgm:pt modelId="{E7EC5A75-437C-4CC9-8BC2-4A3C20EFD4B6}">
      <dgm:prSet phldrT="[Текст]" custT="1"/>
      <dgm:spPr/>
      <dgm:t>
        <a:bodyPr/>
        <a:lstStyle/>
        <a:p>
          <a:r>
            <a:rPr lang="ru-RU" sz="1600" dirty="0" smtClean="0"/>
            <a:t>Среднее предприятие</a:t>
          </a:r>
          <a:endParaRPr lang="ru-RU" sz="1600" dirty="0"/>
        </a:p>
      </dgm:t>
    </dgm:pt>
    <dgm:pt modelId="{B6B7FED2-7730-44D6-A26F-A6F162177043}" type="parTrans" cxnId="{397E9639-FFC2-430E-934F-D3848E03884E}">
      <dgm:prSet/>
      <dgm:spPr/>
      <dgm:t>
        <a:bodyPr/>
        <a:lstStyle/>
        <a:p>
          <a:endParaRPr lang="ru-RU"/>
        </a:p>
      </dgm:t>
    </dgm:pt>
    <dgm:pt modelId="{EA0653EC-07F0-4AA8-9569-CD73F7AD1458}" type="sibTrans" cxnId="{397E9639-FFC2-430E-934F-D3848E03884E}">
      <dgm:prSet/>
      <dgm:spPr/>
      <dgm:t>
        <a:bodyPr/>
        <a:lstStyle/>
        <a:p>
          <a:endParaRPr lang="ru-RU"/>
        </a:p>
      </dgm:t>
    </dgm:pt>
    <dgm:pt modelId="{3CCCE79C-625A-4E92-A494-49BE4D3D7627}">
      <dgm:prSet phldrT="[Текст]" custT="1"/>
      <dgm:spPr/>
      <dgm:t>
        <a:bodyPr/>
        <a:lstStyle/>
        <a:p>
          <a:r>
            <a:rPr lang="ru-RU" sz="1600" dirty="0" smtClean="0"/>
            <a:t>До 2 млрд. руб.</a:t>
          </a:r>
          <a:endParaRPr lang="ru-RU" sz="1600" dirty="0"/>
        </a:p>
      </dgm:t>
    </dgm:pt>
    <dgm:pt modelId="{81B70A8E-C962-410A-9A01-60A0B54981A8}" type="parTrans" cxnId="{729869CD-2430-41A4-9DDC-903298020605}">
      <dgm:prSet/>
      <dgm:spPr/>
      <dgm:t>
        <a:bodyPr/>
        <a:lstStyle/>
        <a:p>
          <a:endParaRPr lang="ru-RU"/>
        </a:p>
      </dgm:t>
    </dgm:pt>
    <dgm:pt modelId="{099E65CE-835D-4B0E-B11F-2E1B65430BDD}" type="sibTrans" cxnId="{729869CD-2430-41A4-9DDC-903298020605}">
      <dgm:prSet/>
      <dgm:spPr/>
      <dgm:t>
        <a:bodyPr/>
        <a:lstStyle/>
        <a:p>
          <a:endParaRPr lang="ru-RU"/>
        </a:p>
      </dgm:t>
    </dgm:pt>
    <dgm:pt modelId="{16A316BB-BFBF-4270-8767-3A1D668FE75D}">
      <dgm:prSet phldrT="[Текст]" custT="1"/>
      <dgm:spPr/>
      <dgm:t>
        <a:bodyPr/>
        <a:lstStyle/>
        <a:p>
          <a:r>
            <a:rPr lang="ru-RU" sz="1600" dirty="0" smtClean="0"/>
            <a:t>101-250 человек</a:t>
          </a:r>
          <a:endParaRPr lang="ru-RU" sz="1600" dirty="0"/>
        </a:p>
      </dgm:t>
    </dgm:pt>
    <dgm:pt modelId="{2F7E1C24-C5A6-4F88-8C56-ADF80D4EB3E0}" type="parTrans" cxnId="{0F6C3C51-9257-4A7D-9D26-DA13BDDA94B0}">
      <dgm:prSet/>
      <dgm:spPr/>
      <dgm:t>
        <a:bodyPr/>
        <a:lstStyle/>
        <a:p>
          <a:endParaRPr lang="ru-RU"/>
        </a:p>
      </dgm:t>
    </dgm:pt>
    <dgm:pt modelId="{EE760B77-2AF0-4A93-BFE5-F838810A54C6}" type="sibTrans" cxnId="{0F6C3C51-9257-4A7D-9D26-DA13BDDA94B0}">
      <dgm:prSet/>
      <dgm:spPr/>
      <dgm:t>
        <a:bodyPr/>
        <a:lstStyle/>
        <a:p>
          <a:endParaRPr lang="ru-RU"/>
        </a:p>
      </dgm:t>
    </dgm:pt>
    <dgm:pt modelId="{4A6119B9-AEE7-448F-8759-6041D572C3F7}" type="pres">
      <dgm:prSet presAssocID="{48130F37-DFB4-4E82-959C-3E033604F1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4AA2CE-2A24-4C53-BD14-6BA98F849A9B}" type="pres">
      <dgm:prSet presAssocID="{115E5689-3B41-4D19-9D4C-8CD7A5FEFF6F}" presName="composite" presStyleCnt="0"/>
      <dgm:spPr/>
    </dgm:pt>
    <dgm:pt modelId="{C933FA0D-7070-4C46-9D4C-86A8F2FC05B8}" type="pres">
      <dgm:prSet presAssocID="{115E5689-3B41-4D19-9D4C-8CD7A5FEFF6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BDCB1-3651-4A7A-A1AB-509D81AFBFBD}" type="pres">
      <dgm:prSet presAssocID="{115E5689-3B41-4D19-9D4C-8CD7A5FEFF6F}" presName="desTx" presStyleLbl="alignAccFollowNode1" presStyleIdx="0" presStyleCnt="3" custScaleY="101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F500B5-E8CF-41DC-8823-A0E89FFCAB26}" type="pres">
      <dgm:prSet presAssocID="{B06E6023-D2AA-491D-9356-B9855506D008}" presName="space" presStyleCnt="0"/>
      <dgm:spPr/>
    </dgm:pt>
    <dgm:pt modelId="{8AB4F473-9EF3-4654-8EE5-EB02EE9F91B7}" type="pres">
      <dgm:prSet presAssocID="{9275DE93-86F4-40E5-9930-645E84D3A101}" presName="composite" presStyleCnt="0"/>
      <dgm:spPr/>
    </dgm:pt>
    <dgm:pt modelId="{1101D28E-6A07-4E73-AC06-92CE1AE15C1C}" type="pres">
      <dgm:prSet presAssocID="{9275DE93-86F4-40E5-9930-645E84D3A101}" presName="parTx" presStyleLbl="alignNode1" presStyleIdx="1" presStyleCnt="3" custScaleX="877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BFB992-798B-4E3E-B370-E95037CEB892}" type="pres">
      <dgm:prSet presAssocID="{9275DE93-86F4-40E5-9930-645E84D3A101}" presName="desTx" presStyleLbl="alignAccFollowNode1" presStyleIdx="1" presStyleCnt="3" custScaleX="87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A3B49-C7CB-4B71-93D3-28A35079F68F}" type="pres">
      <dgm:prSet presAssocID="{11752EBC-48C7-4B6B-8B63-EFD6905A0E06}" presName="space" presStyleCnt="0"/>
      <dgm:spPr/>
    </dgm:pt>
    <dgm:pt modelId="{88DE0013-3A4E-4C71-87AA-5E6A4151A6DE}" type="pres">
      <dgm:prSet presAssocID="{7C324FDE-6AD4-4563-A594-5189B4D42120}" presName="composite" presStyleCnt="0"/>
      <dgm:spPr/>
    </dgm:pt>
    <dgm:pt modelId="{C9F98CDD-662C-4D16-B3EF-F6401FE2D558}" type="pres">
      <dgm:prSet presAssocID="{7C324FDE-6AD4-4563-A594-5189B4D42120}" presName="parTx" presStyleLbl="alignNode1" presStyleIdx="2" presStyleCnt="3" custScaleX="873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B62865-62DD-4C92-9435-A67CB6B4F728}" type="pres">
      <dgm:prSet presAssocID="{7C324FDE-6AD4-4563-A594-5189B4D42120}" presName="desTx" presStyleLbl="alignAccFollowNode1" presStyleIdx="2" presStyleCnt="3" custScaleX="87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7C9D71-AA38-418A-9C79-3BE157F73F11}" type="presOf" srcId="{115E5689-3B41-4D19-9D4C-8CD7A5FEFF6F}" destId="{C933FA0D-7070-4C46-9D4C-86A8F2FC05B8}" srcOrd="0" destOrd="0" presId="urn:microsoft.com/office/officeart/2005/8/layout/hList1"/>
    <dgm:cxn modelId="{E302D862-7ED0-47FA-A998-AAB398A13E64}" srcId="{115E5689-3B41-4D19-9D4C-8CD7A5FEFF6F}" destId="{EC88B38D-2C60-46F3-AE48-71102377B3F6}" srcOrd="1" destOrd="0" parTransId="{20B5E44C-C282-4A49-A95F-6E4E75786F0B}" sibTransId="{CA450B3F-E715-49F0-A5D0-EAFF9D49190E}"/>
    <dgm:cxn modelId="{53010B2D-A153-4EC4-933D-023D647E83F9}" type="presOf" srcId="{E7EC5A75-437C-4CC9-8BC2-4A3C20EFD4B6}" destId="{4F5BDCB1-3651-4A7A-A1AB-509D81AFBFBD}" srcOrd="0" destOrd="2" presId="urn:microsoft.com/office/officeart/2005/8/layout/hList1"/>
    <dgm:cxn modelId="{D5644270-4D70-4FE2-8B23-1ABCBF214B7D}" type="presOf" srcId="{9275DE93-86F4-40E5-9930-645E84D3A101}" destId="{1101D28E-6A07-4E73-AC06-92CE1AE15C1C}" srcOrd="0" destOrd="0" presId="urn:microsoft.com/office/officeart/2005/8/layout/hList1"/>
    <dgm:cxn modelId="{28AA2AFD-F05E-4D63-956C-073C6867C1B4}" type="presOf" srcId="{48130F37-DFB4-4E82-959C-3E033604F174}" destId="{4A6119B9-AEE7-448F-8759-6041D572C3F7}" srcOrd="0" destOrd="0" presId="urn:microsoft.com/office/officeart/2005/8/layout/hList1"/>
    <dgm:cxn modelId="{CFD53392-39F0-4731-AA7B-7893449E2537}" type="presOf" srcId="{51EBF959-F924-49BB-A64D-B606D826430A}" destId="{BFBFB992-798B-4E3E-B370-E95037CEB892}" srcOrd="0" destOrd="0" presId="urn:microsoft.com/office/officeart/2005/8/layout/hList1"/>
    <dgm:cxn modelId="{0F6C3C51-9257-4A7D-9D26-DA13BDDA94B0}" srcId="{7C324FDE-6AD4-4563-A594-5189B4D42120}" destId="{16A316BB-BFBF-4270-8767-3A1D668FE75D}" srcOrd="2" destOrd="0" parTransId="{2F7E1C24-C5A6-4F88-8C56-ADF80D4EB3E0}" sibTransId="{EE760B77-2AF0-4A93-BFE5-F838810A54C6}"/>
    <dgm:cxn modelId="{896A7819-993D-4815-AD1D-E0AC87A010F2}" srcId="{48130F37-DFB4-4E82-959C-3E033604F174}" destId="{9275DE93-86F4-40E5-9930-645E84D3A101}" srcOrd="1" destOrd="0" parTransId="{E8F4DAE1-B140-40A2-81FE-499AF455667C}" sibTransId="{11752EBC-48C7-4B6B-8B63-EFD6905A0E06}"/>
    <dgm:cxn modelId="{4060B6D1-F4DB-41D3-BA79-9C86DD62F0FF}" type="presOf" srcId="{8EB06F65-A622-4840-A5B7-B2355836DC98}" destId="{DAB62865-62DD-4C92-9435-A67CB6B4F728}" srcOrd="0" destOrd="0" presId="urn:microsoft.com/office/officeart/2005/8/layout/hList1"/>
    <dgm:cxn modelId="{397E9639-FFC2-430E-934F-D3848E03884E}" srcId="{115E5689-3B41-4D19-9D4C-8CD7A5FEFF6F}" destId="{E7EC5A75-437C-4CC9-8BC2-4A3C20EFD4B6}" srcOrd="2" destOrd="0" parTransId="{B6B7FED2-7730-44D6-A26F-A6F162177043}" sibTransId="{EA0653EC-07F0-4AA8-9569-CD73F7AD1458}"/>
    <dgm:cxn modelId="{558A3985-D685-4FB2-85DC-C73D6D54F58D}" srcId="{48130F37-DFB4-4E82-959C-3E033604F174}" destId="{7C324FDE-6AD4-4563-A594-5189B4D42120}" srcOrd="2" destOrd="0" parTransId="{71A5E7F9-3339-496B-9550-EF1408845E71}" sibTransId="{1D5445DB-B865-4084-9DC8-8FE6BFC6B6A7}"/>
    <dgm:cxn modelId="{D732182B-C3B9-465A-AC68-5658F8A745DE}" type="presOf" srcId="{651A7AB3-9253-48E9-98CF-AB6B8DE014C0}" destId="{DAB62865-62DD-4C92-9435-A67CB6B4F728}" srcOrd="0" destOrd="1" presId="urn:microsoft.com/office/officeart/2005/8/layout/hList1"/>
    <dgm:cxn modelId="{C6FC07B8-679D-4CD7-BB8B-43D9E1666FA6}" type="presOf" srcId="{7C324FDE-6AD4-4563-A594-5189B4D42120}" destId="{C9F98CDD-662C-4D16-B3EF-F6401FE2D558}" srcOrd="0" destOrd="0" presId="urn:microsoft.com/office/officeart/2005/8/layout/hList1"/>
    <dgm:cxn modelId="{1B99377E-358E-4786-9E50-47ACA3EEDDD4}" srcId="{48130F37-DFB4-4E82-959C-3E033604F174}" destId="{115E5689-3B41-4D19-9D4C-8CD7A5FEFF6F}" srcOrd="0" destOrd="0" parTransId="{06F04FE8-6990-4E12-9570-49864D195841}" sibTransId="{B06E6023-D2AA-491D-9356-B9855506D008}"/>
    <dgm:cxn modelId="{E9A77B5B-3C46-48A9-A178-7D9BC30F831D}" srcId="{7C324FDE-6AD4-4563-A594-5189B4D42120}" destId="{8EB06F65-A622-4840-A5B7-B2355836DC98}" srcOrd="0" destOrd="0" parTransId="{D430E53E-7AAF-4C71-98E8-0471E46E091D}" sibTransId="{ED23EEFA-1F8A-46D1-842E-555AAA9D18E7}"/>
    <dgm:cxn modelId="{07AB674E-A139-4C54-9851-B6FE7C9165A4}" srcId="{115E5689-3B41-4D19-9D4C-8CD7A5FEFF6F}" destId="{0965CA69-60E1-412F-A0F1-AD2B1F31147E}" srcOrd="0" destOrd="0" parTransId="{5A5896ED-E16C-439C-AB23-AD39D45356FC}" sibTransId="{2CAE9CB8-08D0-4A32-B245-80DD7B6028E4}"/>
    <dgm:cxn modelId="{B4E7B85E-B6E1-45AF-B566-349BE05A32A7}" srcId="{9275DE93-86F4-40E5-9930-645E84D3A101}" destId="{FBA826C9-99F1-4E84-83DC-D002CF6AC090}" srcOrd="1" destOrd="0" parTransId="{D19188E6-93DD-425D-9838-6A2587974888}" sibTransId="{C09570B0-D4DE-40FD-A22E-FD9E952F3F91}"/>
    <dgm:cxn modelId="{AE7E033D-BC62-4790-B451-E5D1BF24B213}" type="presOf" srcId="{FBA826C9-99F1-4E84-83DC-D002CF6AC090}" destId="{BFBFB992-798B-4E3E-B370-E95037CEB892}" srcOrd="0" destOrd="1" presId="urn:microsoft.com/office/officeart/2005/8/layout/hList1"/>
    <dgm:cxn modelId="{EEE7F277-B1E4-4891-986A-3E8D5D6E4BA0}" type="presOf" srcId="{0965CA69-60E1-412F-A0F1-AD2B1F31147E}" destId="{4F5BDCB1-3651-4A7A-A1AB-509D81AFBFBD}" srcOrd="0" destOrd="0" presId="urn:microsoft.com/office/officeart/2005/8/layout/hList1"/>
    <dgm:cxn modelId="{7AC85BDA-2A20-4951-84DB-F32065707815}" type="presOf" srcId="{3CCCE79C-625A-4E92-A494-49BE4D3D7627}" destId="{BFBFB992-798B-4E3E-B370-E95037CEB892}" srcOrd="0" destOrd="2" presId="urn:microsoft.com/office/officeart/2005/8/layout/hList1"/>
    <dgm:cxn modelId="{61045262-5D97-4689-A63D-822F4D1B308B}" type="presOf" srcId="{16A316BB-BFBF-4270-8767-3A1D668FE75D}" destId="{DAB62865-62DD-4C92-9435-A67CB6B4F728}" srcOrd="0" destOrd="2" presId="urn:microsoft.com/office/officeart/2005/8/layout/hList1"/>
    <dgm:cxn modelId="{760DC117-F0F8-4BD8-8AC9-3B9CCEF44785}" srcId="{9275DE93-86F4-40E5-9930-645E84D3A101}" destId="{51EBF959-F924-49BB-A64D-B606D826430A}" srcOrd="0" destOrd="0" parTransId="{C1F99841-FE19-4EB5-BE19-16503BBC4792}" sibTransId="{C1D01FE0-F124-4BCA-BFD4-944185774981}"/>
    <dgm:cxn modelId="{729869CD-2430-41A4-9DDC-903298020605}" srcId="{9275DE93-86F4-40E5-9930-645E84D3A101}" destId="{3CCCE79C-625A-4E92-A494-49BE4D3D7627}" srcOrd="2" destOrd="0" parTransId="{81B70A8E-C962-410A-9A01-60A0B54981A8}" sibTransId="{099E65CE-835D-4B0E-B11F-2E1B65430BDD}"/>
    <dgm:cxn modelId="{658C067F-FB73-4161-82C6-018EB7693B68}" srcId="{7C324FDE-6AD4-4563-A594-5189B4D42120}" destId="{651A7AB3-9253-48E9-98CF-AB6B8DE014C0}" srcOrd="1" destOrd="0" parTransId="{E1056302-1F2C-407B-8B4C-B05FDA5A4303}" sibTransId="{C429A34E-B4B9-4456-A768-E6CB179677ED}"/>
    <dgm:cxn modelId="{46614C14-0AF5-4025-BFB4-EEE328C123B0}" type="presOf" srcId="{EC88B38D-2C60-46F3-AE48-71102377B3F6}" destId="{4F5BDCB1-3651-4A7A-A1AB-509D81AFBFBD}" srcOrd="0" destOrd="1" presId="urn:microsoft.com/office/officeart/2005/8/layout/hList1"/>
    <dgm:cxn modelId="{887286F4-7D98-49B1-AA66-1D2D049DD2E7}" type="presParOf" srcId="{4A6119B9-AEE7-448F-8759-6041D572C3F7}" destId="{D14AA2CE-2A24-4C53-BD14-6BA98F849A9B}" srcOrd="0" destOrd="0" presId="urn:microsoft.com/office/officeart/2005/8/layout/hList1"/>
    <dgm:cxn modelId="{75DBD8CB-B194-4883-923B-3F9F1E6745CB}" type="presParOf" srcId="{D14AA2CE-2A24-4C53-BD14-6BA98F849A9B}" destId="{C933FA0D-7070-4C46-9D4C-86A8F2FC05B8}" srcOrd="0" destOrd="0" presId="urn:microsoft.com/office/officeart/2005/8/layout/hList1"/>
    <dgm:cxn modelId="{591A9BFD-C082-430A-BC2B-E760F533C6C6}" type="presParOf" srcId="{D14AA2CE-2A24-4C53-BD14-6BA98F849A9B}" destId="{4F5BDCB1-3651-4A7A-A1AB-509D81AFBFBD}" srcOrd="1" destOrd="0" presId="urn:microsoft.com/office/officeart/2005/8/layout/hList1"/>
    <dgm:cxn modelId="{A59A0C77-1EF1-4AFB-851B-F8B677DC066F}" type="presParOf" srcId="{4A6119B9-AEE7-448F-8759-6041D572C3F7}" destId="{BCF500B5-E8CF-41DC-8823-A0E89FFCAB26}" srcOrd="1" destOrd="0" presId="urn:microsoft.com/office/officeart/2005/8/layout/hList1"/>
    <dgm:cxn modelId="{67DD23B4-0F2D-4806-9A37-40F6C73AC088}" type="presParOf" srcId="{4A6119B9-AEE7-448F-8759-6041D572C3F7}" destId="{8AB4F473-9EF3-4654-8EE5-EB02EE9F91B7}" srcOrd="2" destOrd="0" presId="urn:microsoft.com/office/officeart/2005/8/layout/hList1"/>
    <dgm:cxn modelId="{CE34350A-2406-457F-9A51-9624E9C6DA3D}" type="presParOf" srcId="{8AB4F473-9EF3-4654-8EE5-EB02EE9F91B7}" destId="{1101D28E-6A07-4E73-AC06-92CE1AE15C1C}" srcOrd="0" destOrd="0" presId="urn:microsoft.com/office/officeart/2005/8/layout/hList1"/>
    <dgm:cxn modelId="{77A4D454-6EB1-4B88-9B2E-3B97BF9AB529}" type="presParOf" srcId="{8AB4F473-9EF3-4654-8EE5-EB02EE9F91B7}" destId="{BFBFB992-798B-4E3E-B370-E95037CEB892}" srcOrd="1" destOrd="0" presId="urn:microsoft.com/office/officeart/2005/8/layout/hList1"/>
    <dgm:cxn modelId="{532BF088-C3F5-48DC-BF75-2FD09DC9CD76}" type="presParOf" srcId="{4A6119B9-AEE7-448F-8759-6041D572C3F7}" destId="{B5AA3B49-C7CB-4B71-93D3-28A35079F68F}" srcOrd="3" destOrd="0" presId="urn:microsoft.com/office/officeart/2005/8/layout/hList1"/>
    <dgm:cxn modelId="{07E8887F-D7D9-415C-8D7F-A42A473AD422}" type="presParOf" srcId="{4A6119B9-AEE7-448F-8759-6041D572C3F7}" destId="{88DE0013-3A4E-4C71-87AA-5E6A4151A6DE}" srcOrd="4" destOrd="0" presId="urn:microsoft.com/office/officeart/2005/8/layout/hList1"/>
    <dgm:cxn modelId="{56E4C406-EFF7-4598-BC86-4FB715B4ADDD}" type="presParOf" srcId="{88DE0013-3A4E-4C71-87AA-5E6A4151A6DE}" destId="{C9F98CDD-662C-4D16-B3EF-F6401FE2D558}" srcOrd="0" destOrd="0" presId="urn:microsoft.com/office/officeart/2005/8/layout/hList1"/>
    <dgm:cxn modelId="{AAF85CF5-699C-4F69-A0A3-CB92EC3694CF}" type="presParOf" srcId="{88DE0013-3A4E-4C71-87AA-5E6A4151A6DE}" destId="{DAB62865-62DD-4C92-9435-A67CB6B4F72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0E9510-6E2A-4CF8-9D93-0526DDD221D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1967C2-153B-4744-8270-CF6D8E8DA3E5}">
      <dgm:prSet phldrT="[Текст]"/>
      <dgm:spPr/>
      <dgm:t>
        <a:bodyPr/>
        <a:lstStyle/>
        <a:p>
          <a:r>
            <a:rPr lang="ru-RU" dirty="0" smtClean="0"/>
            <a:t>Не более 25 %</a:t>
          </a:r>
          <a:endParaRPr lang="ru-RU" dirty="0"/>
        </a:p>
      </dgm:t>
    </dgm:pt>
    <dgm:pt modelId="{48F6C75F-2AC0-4A1E-B331-7C3E94169271}" type="parTrans" cxnId="{2FEAA0B2-43D7-44CE-A2F3-B819A96F4779}">
      <dgm:prSet/>
      <dgm:spPr/>
      <dgm:t>
        <a:bodyPr/>
        <a:lstStyle/>
        <a:p>
          <a:endParaRPr lang="ru-RU"/>
        </a:p>
      </dgm:t>
    </dgm:pt>
    <dgm:pt modelId="{3EBFFB22-2EB5-403E-B6AC-9B845AD98993}" type="sibTrans" cxnId="{2FEAA0B2-43D7-44CE-A2F3-B819A96F4779}">
      <dgm:prSet/>
      <dgm:spPr/>
      <dgm:t>
        <a:bodyPr/>
        <a:lstStyle/>
        <a:p>
          <a:endParaRPr lang="ru-RU"/>
        </a:p>
      </dgm:t>
    </dgm:pt>
    <dgm:pt modelId="{B585035D-7F90-41FC-8A49-ACA0855DCF57}">
      <dgm:prSet phldrT="[Текст]"/>
      <dgm:spPr/>
      <dgm:t>
        <a:bodyPr/>
        <a:lstStyle/>
        <a:p>
          <a:r>
            <a:rPr lang="ru-RU" dirty="0" smtClean="0"/>
            <a:t>Суммарная доля участия / голосующие акции РФ, субъектов РФ, муниципальных образований, общественных и религиозных организаций (объединений), благотворительных и иных фондов в уставном капитале ООО / АО</a:t>
          </a:r>
          <a:endParaRPr lang="ru-RU" dirty="0"/>
        </a:p>
      </dgm:t>
    </dgm:pt>
    <dgm:pt modelId="{18968681-A796-4DB0-AFE3-DCC7C96635A4}" type="parTrans" cxnId="{269B77F7-E622-4734-9967-3A7046EAAFB2}">
      <dgm:prSet/>
      <dgm:spPr/>
      <dgm:t>
        <a:bodyPr/>
        <a:lstStyle/>
        <a:p>
          <a:endParaRPr lang="ru-RU"/>
        </a:p>
      </dgm:t>
    </dgm:pt>
    <dgm:pt modelId="{29CD4BE0-2075-444C-B6D7-78C82E065311}" type="sibTrans" cxnId="{269B77F7-E622-4734-9967-3A7046EAAFB2}">
      <dgm:prSet/>
      <dgm:spPr/>
      <dgm:t>
        <a:bodyPr/>
        <a:lstStyle/>
        <a:p>
          <a:endParaRPr lang="ru-RU"/>
        </a:p>
      </dgm:t>
    </dgm:pt>
    <dgm:pt modelId="{C8DE76B1-5BBD-4462-B6C8-1CA9C230291E}">
      <dgm:prSet phldrT="[Текст]"/>
      <dgm:spPr/>
      <dgm:t>
        <a:bodyPr/>
        <a:lstStyle/>
        <a:p>
          <a:r>
            <a:rPr lang="ru-RU" dirty="0" smtClean="0"/>
            <a:t>Не более 49 %</a:t>
          </a:r>
          <a:endParaRPr lang="ru-RU" dirty="0"/>
        </a:p>
      </dgm:t>
    </dgm:pt>
    <dgm:pt modelId="{73885154-D1D3-46EB-9A06-2392A95FD315}" type="parTrans" cxnId="{0F07BCDB-FC24-4F39-9290-18CFF49E7316}">
      <dgm:prSet/>
      <dgm:spPr/>
      <dgm:t>
        <a:bodyPr/>
        <a:lstStyle/>
        <a:p>
          <a:endParaRPr lang="ru-RU"/>
        </a:p>
      </dgm:t>
    </dgm:pt>
    <dgm:pt modelId="{E897D734-A5BA-4096-A650-D6D1A69EF685}" type="sibTrans" cxnId="{0F07BCDB-FC24-4F39-9290-18CFF49E7316}">
      <dgm:prSet/>
      <dgm:spPr/>
      <dgm:t>
        <a:bodyPr/>
        <a:lstStyle/>
        <a:p>
          <a:endParaRPr lang="ru-RU"/>
        </a:p>
      </dgm:t>
    </dgm:pt>
    <dgm:pt modelId="{858796C0-0A0A-4192-80E3-EAC938E7FF8F}">
      <dgm:prSet phldrT="[Текст]"/>
      <dgm:spPr/>
      <dgm:t>
        <a:bodyPr/>
        <a:lstStyle/>
        <a:p>
          <a:r>
            <a:rPr lang="ru-RU" dirty="0" smtClean="0"/>
            <a:t>Суммарная доля участия / голосующие акции в уставном капитале ООО / АО иностранных юридических лиц и (или) юридических лиц, не являющихся субъектами МСП</a:t>
          </a:r>
          <a:endParaRPr lang="ru-RU" dirty="0"/>
        </a:p>
      </dgm:t>
    </dgm:pt>
    <dgm:pt modelId="{F9FC07A0-A5D3-40C7-8E47-D0AE98101B14}" type="parTrans" cxnId="{530EC2C4-A958-4419-8392-9B9873B266A2}">
      <dgm:prSet/>
      <dgm:spPr/>
      <dgm:t>
        <a:bodyPr/>
        <a:lstStyle/>
        <a:p>
          <a:endParaRPr lang="ru-RU"/>
        </a:p>
      </dgm:t>
    </dgm:pt>
    <dgm:pt modelId="{07541ADF-DA4D-478D-8E4A-1B60104AA35B}" type="sibTrans" cxnId="{530EC2C4-A958-4419-8392-9B9873B266A2}">
      <dgm:prSet/>
      <dgm:spPr/>
      <dgm:t>
        <a:bodyPr/>
        <a:lstStyle/>
        <a:p>
          <a:endParaRPr lang="ru-RU"/>
        </a:p>
      </dgm:t>
    </dgm:pt>
    <dgm:pt modelId="{E815DE65-532E-43AE-B381-1C841CE8CD66}" type="pres">
      <dgm:prSet presAssocID="{370E9510-6E2A-4CF8-9D93-0526DDD221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CACA54-EB65-43E1-8BDE-3BEC6C7EC943}" type="pres">
      <dgm:prSet presAssocID="{6B1967C2-153B-4744-8270-CF6D8E8DA3E5}" presName="linNode" presStyleCnt="0"/>
      <dgm:spPr/>
    </dgm:pt>
    <dgm:pt modelId="{64603E88-45CD-4970-A2D5-C44DD9C61EBC}" type="pres">
      <dgm:prSet presAssocID="{6B1967C2-153B-4744-8270-CF6D8E8DA3E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A166D-7DFA-413A-B5C9-F22B83DCDA16}" type="pres">
      <dgm:prSet presAssocID="{6B1967C2-153B-4744-8270-CF6D8E8DA3E5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C4D8F-4813-479B-BE92-9989B3831435}" type="pres">
      <dgm:prSet presAssocID="{3EBFFB22-2EB5-403E-B6AC-9B845AD98993}" presName="sp" presStyleCnt="0"/>
      <dgm:spPr/>
    </dgm:pt>
    <dgm:pt modelId="{7850B6AB-FE23-45A3-8B76-E391CB792024}" type="pres">
      <dgm:prSet presAssocID="{C8DE76B1-5BBD-4462-B6C8-1CA9C230291E}" presName="linNode" presStyleCnt="0"/>
      <dgm:spPr/>
    </dgm:pt>
    <dgm:pt modelId="{A8588182-BDDE-4CC2-B57B-C2EEEB00EF33}" type="pres">
      <dgm:prSet presAssocID="{C8DE76B1-5BBD-4462-B6C8-1CA9C230291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08D71D-CCBB-4542-92A1-8EABECC1A2F2}" type="pres">
      <dgm:prSet presAssocID="{C8DE76B1-5BBD-4462-B6C8-1CA9C230291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B46504-BDD2-41C6-9824-AA799938485B}" type="presOf" srcId="{370E9510-6E2A-4CF8-9D93-0526DDD221DE}" destId="{E815DE65-532E-43AE-B381-1C841CE8CD66}" srcOrd="0" destOrd="0" presId="urn:microsoft.com/office/officeart/2005/8/layout/vList5"/>
    <dgm:cxn modelId="{0F07BCDB-FC24-4F39-9290-18CFF49E7316}" srcId="{370E9510-6E2A-4CF8-9D93-0526DDD221DE}" destId="{C8DE76B1-5BBD-4462-B6C8-1CA9C230291E}" srcOrd="1" destOrd="0" parTransId="{73885154-D1D3-46EB-9A06-2392A95FD315}" sibTransId="{E897D734-A5BA-4096-A650-D6D1A69EF685}"/>
    <dgm:cxn modelId="{57052447-F075-4A0A-BE9E-D6924C76B7EC}" type="presOf" srcId="{C8DE76B1-5BBD-4462-B6C8-1CA9C230291E}" destId="{A8588182-BDDE-4CC2-B57B-C2EEEB00EF33}" srcOrd="0" destOrd="0" presId="urn:microsoft.com/office/officeart/2005/8/layout/vList5"/>
    <dgm:cxn modelId="{E167D00F-93E5-40C5-84A1-BBCD6124E065}" type="presOf" srcId="{858796C0-0A0A-4192-80E3-EAC938E7FF8F}" destId="{7208D71D-CCBB-4542-92A1-8EABECC1A2F2}" srcOrd="0" destOrd="0" presId="urn:microsoft.com/office/officeart/2005/8/layout/vList5"/>
    <dgm:cxn modelId="{812F3250-B122-48E1-8013-8943E6F8C7D0}" type="presOf" srcId="{6B1967C2-153B-4744-8270-CF6D8E8DA3E5}" destId="{64603E88-45CD-4970-A2D5-C44DD9C61EBC}" srcOrd="0" destOrd="0" presId="urn:microsoft.com/office/officeart/2005/8/layout/vList5"/>
    <dgm:cxn modelId="{530EC2C4-A958-4419-8392-9B9873B266A2}" srcId="{C8DE76B1-5BBD-4462-B6C8-1CA9C230291E}" destId="{858796C0-0A0A-4192-80E3-EAC938E7FF8F}" srcOrd="0" destOrd="0" parTransId="{F9FC07A0-A5D3-40C7-8E47-D0AE98101B14}" sibTransId="{07541ADF-DA4D-478D-8E4A-1B60104AA35B}"/>
    <dgm:cxn modelId="{2FEAA0B2-43D7-44CE-A2F3-B819A96F4779}" srcId="{370E9510-6E2A-4CF8-9D93-0526DDD221DE}" destId="{6B1967C2-153B-4744-8270-CF6D8E8DA3E5}" srcOrd="0" destOrd="0" parTransId="{48F6C75F-2AC0-4A1E-B331-7C3E94169271}" sibTransId="{3EBFFB22-2EB5-403E-B6AC-9B845AD98993}"/>
    <dgm:cxn modelId="{F1473376-9034-417A-8C3D-AEBBED949BC0}" type="presOf" srcId="{B585035D-7F90-41FC-8A49-ACA0855DCF57}" destId="{AACA166D-7DFA-413A-B5C9-F22B83DCDA16}" srcOrd="0" destOrd="0" presId="urn:microsoft.com/office/officeart/2005/8/layout/vList5"/>
    <dgm:cxn modelId="{269B77F7-E622-4734-9967-3A7046EAAFB2}" srcId="{6B1967C2-153B-4744-8270-CF6D8E8DA3E5}" destId="{B585035D-7F90-41FC-8A49-ACA0855DCF57}" srcOrd="0" destOrd="0" parTransId="{18968681-A796-4DB0-AFE3-DCC7C96635A4}" sibTransId="{29CD4BE0-2075-444C-B6D7-78C82E065311}"/>
    <dgm:cxn modelId="{BE8A6308-BA6D-4319-BB89-265CB7694D3A}" type="presParOf" srcId="{E815DE65-532E-43AE-B381-1C841CE8CD66}" destId="{1BCACA54-EB65-43E1-8BDE-3BEC6C7EC943}" srcOrd="0" destOrd="0" presId="urn:microsoft.com/office/officeart/2005/8/layout/vList5"/>
    <dgm:cxn modelId="{3B678B21-B448-471E-8494-85AAC70D1DC5}" type="presParOf" srcId="{1BCACA54-EB65-43E1-8BDE-3BEC6C7EC943}" destId="{64603E88-45CD-4970-A2D5-C44DD9C61EBC}" srcOrd="0" destOrd="0" presId="urn:microsoft.com/office/officeart/2005/8/layout/vList5"/>
    <dgm:cxn modelId="{FE058E7A-4E41-47C1-88F9-869DFF564ABC}" type="presParOf" srcId="{1BCACA54-EB65-43E1-8BDE-3BEC6C7EC943}" destId="{AACA166D-7DFA-413A-B5C9-F22B83DCDA16}" srcOrd="1" destOrd="0" presId="urn:microsoft.com/office/officeart/2005/8/layout/vList5"/>
    <dgm:cxn modelId="{CA415F97-E997-4AFA-85EE-C50F7F57588F}" type="presParOf" srcId="{E815DE65-532E-43AE-B381-1C841CE8CD66}" destId="{B23C4D8F-4813-479B-BE92-9989B3831435}" srcOrd="1" destOrd="0" presId="urn:microsoft.com/office/officeart/2005/8/layout/vList5"/>
    <dgm:cxn modelId="{E9A9164C-B498-444E-849F-5FD08A5150BE}" type="presParOf" srcId="{E815DE65-532E-43AE-B381-1C841CE8CD66}" destId="{7850B6AB-FE23-45A3-8B76-E391CB792024}" srcOrd="2" destOrd="0" presId="urn:microsoft.com/office/officeart/2005/8/layout/vList5"/>
    <dgm:cxn modelId="{8ECD4359-FDD9-4D33-BDD3-D7F9848F4F3F}" type="presParOf" srcId="{7850B6AB-FE23-45A3-8B76-E391CB792024}" destId="{A8588182-BDDE-4CC2-B57B-C2EEEB00EF33}" srcOrd="0" destOrd="0" presId="urn:microsoft.com/office/officeart/2005/8/layout/vList5"/>
    <dgm:cxn modelId="{490A38CC-A971-46A2-A559-67D631E0353B}" type="presParOf" srcId="{7850B6AB-FE23-45A3-8B76-E391CB792024}" destId="{7208D71D-CCBB-4542-92A1-8EABECC1A2F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3FA0D-7070-4C46-9D4C-86A8F2FC05B8}">
      <dsp:nvSpPr>
        <dsp:cNvPr id="0" name=""/>
        <dsp:cNvSpPr/>
      </dsp:nvSpPr>
      <dsp:spPr>
        <a:xfrm>
          <a:off x="664" y="29978"/>
          <a:ext cx="3734427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Коммерческие организации</a:t>
          </a:r>
          <a:endParaRPr lang="ru-RU" sz="1600" kern="1200" dirty="0"/>
        </a:p>
      </dsp:txBody>
      <dsp:txXfrm>
        <a:off x="664" y="29978"/>
        <a:ext cx="3734427" cy="576000"/>
      </dsp:txXfrm>
    </dsp:sp>
    <dsp:sp modelId="{4F5BDCB1-3651-4A7A-A1AB-509D81AFBFBD}">
      <dsp:nvSpPr>
        <dsp:cNvPr id="0" name=""/>
        <dsp:cNvSpPr/>
      </dsp:nvSpPr>
      <dsp:spPr>
        <a:xfrm>
          <a:off x="664" y="595122"/>
          <a:ext cx="3734427" cy="14789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Хозяйственные общества (ООО, АО)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Хозяйственные партнерства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Производственные кооперативы (Артель)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Крестьянские (фермерские) хозяйства</a:t>
          </a:r>
          <a:endParaRPr lang="ru-RU" sz="1600" kern="1200" dirty="0"/>
        </a:p>
      </dsp:txBody>
      <dsp:txXfrm>
        <a:off x="664" y="595122"/>
        <a:ext cx="3734427" cy="1478906"/>
      </dsp:txXfrm>
    </dsp:sp>
    <dsp:sp modelId="{C9F98CDD-662C-4D16-B3EF-F6401FE2D558}">
      <dsp:nvSpPr>
        <dsp:cNvPr id="0" name=""/>
        <dsp:cNvSpPr/>
      </dsp:nvSpPr>
      <dsp:spPr>
        <a:xfrm>
          <a:off x="4257912" y="35406"/>
          <a:ext cx="3261686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Некоммерческие организации</a:t>
          </a:r>
          <a:endParaRPr lang="ru-RU" sz="1600" kern="1200" dirty="0"/>
        </a:p>
      </dsp:txBody>
      <dsp:txXfrm>
        <a:off x="4257912" y="35406"/>
        <a:ext cx="3261686" cy="576000"/>
      </dsp:txXfrm>
    </dsp:sp>
    <dsp:sp modelId="{DAB62865-62DD-4C92-9435-A67CB6B4F728}">
      <dsp:nvSpPr>
        <dsp:cNvPr id="0" name=""/>
        <dsp:cNvSpPr/>
      </dsp:nvSpPr>
      <dsp:spPr>
        <a:xfrm>
          <a:off x="4257912" y="611406"/>
          <a:ext cx="3261686" cy="14571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Потребительские кооперативы</a:t>
          </a:r>
          <a:endParaRPr lang="ru-RU" sz="1600" kern="1200" dirty="0"/>
        </a:p>
      </dsp:txBody>
      <dsp:txXfrm>
        <a:off x="4257912" y="611406"/>
        <a:ext cx="3261686" cy="14571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3FA0D-7070-4C46-9D4C-86A8F2FC05B8}">
      <dsp:nvSpPr>
        <dsp:cNvPr id="0" name=""/>
        <dsp:cNvSpPr/>
      </dsp:nvSpPr>
      <dsp:spPr>
        <a:xfrm>
          <a:off x="3406" y="29343"/>
          <a:ext cx="2491976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Категория субъекта МСП*</a:t>
          </a:r>
          <a:endParaRPr lang="ru-RU" sz="1600" kern="1200" dirty="0"/>
        </a:p>
      </dsp:txBody>
      <dsp:txXfrm>
        <a:off x="3406" y="29343"/>
        <a:ext cx="2491976" cy="806400"/>
      </dsp:txXfrm>
    </dsp:sp>
    <dsp:sp modelId="{4F5BDCB1-3651-4A7A-A1AB-509D81AFBFBD}">
      <dsp:nvSpPr>
        <dsp:cNvPr id="0" name=""/>
        <dsp:cNvSpPr/>
      </dsp:nvSpPr>
      <dsp:spPr>
        <a:xfrm>
          <a:off x="3406" y="826581"/>
          <a:ext cx="2491976" cy="12480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/>
            <a:t>Микропредприятие</a:t>
          </a:r>
          <a:r>
            <a:rPr lang="ru-RU" sz="1600" kern="1200" dirty="0" smtClean="0"/>
            <a:t>***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Малое предприятие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Среднее предприятие</a:t>
          </a:r>
          <a:endParaRPr lang="ru-RU" sz="1600" kern="1200" dirty="0"/>
        </a:p>
      </dsp:txBody>
      <dsp:txXfrm>
        <a:off x="3406" y="826581"/>
        <a:ext cx="2491976" cy="1248083"/>
      </dsp:txXfrm>
    </dsp:sp>
    <dsp:sp modelId="{1101D28E-6A07-4E73-AC06-92CE1AE15C1C}">
      <dsp:nvSpPr>
        <dsp:cNvPr id="0" name=""/>
        <dsp:cNvSpPr/>
      </dsp:nvSpPr>
      <dsp:spPr>
        <a:xfrm>
          <a:off x="2844259" y="33924"/>
          <a:ext cx="2187780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Величина дохода****</a:t>
          </a:r>
          <a:endParaRPr lang="ru-RU" sz="1600" kern="1200" dirty="0"/>
        </a:p>
      </dsp:txBody>
      <dsp:txXfrm>
        <a:off x="2844259" y="33924"/>
        <a:ext cx="2187780" cy="806400"/>
      </dsp:txXfrm>
    </dsp:sp>
    <dsp:sp modelId="{BFBFB992-798B-4E3E-B370-E95037CEB892}">
      <dsp:nvSpPr>
        <dsp:cNvPr id="0" name=""/>
        <dsp:cNvSpPr/>
      </dsp:nvSpPr>
      <dsp:spPr>
        <a:xfrm>
          <a:off x="2844259" y="840324"/>
          <a:ext cx="2187780" cy="1229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До 120 млн. руб.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До 800 млн. руб.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До 2 млрд. руб.</a:t>
          </a:r>
          <a:endParaRPr lang="ru-RU" sz="1600" kern="1200" dirty="0"/>
        </a:p>
      </dsp:txBody>
      <dsp:txXfrm>
        <a:off x="2844259" y="840324"/>
        <a:ext cx="2187780" cy="1229759"/>
      </dsp:txXfrm>
    </dsp:sp>
    <dsp:sp modelId="{C9F98CDD-662C-4D16-B3EF-F6401FE2D558}">
      <dsp:nvSpPr>
        <dsp:cNvPr id="0" name=""/>
        <dsp:cNvSpPr/>
      </dsp:nvSpPr>
      <dsp:spPr>
        <a:xfrm>
          <a:off x="5380916" y="33924"/>
          <a:ext cx="2176516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Среднесписочная численность работников**</a:t>
          </a:r>
          <a:endParaRPr lang="ru-RU" sz="1600" kern="1200" dirty="0"/>
        </a:p>
      </dsp:txBody>
      <dsp:txXfrm>
        <a:off x="5380916" y="33924"/>
        <a:ext cx="2176516" cy="806400"/>
      </dsp:txXfrm>
    </dsp:sp>
    <dsp:sp modelId="{DAB62865-62DD-4C92-9435-A67CB6B4F728}">
      <dsp:nvSpPr>
        <dsp:cNvPr id="0" name=""/>
        <dsp:cNvSpPr/>
      </dsp:nvSpPr>
      <dsp:spPr>
        <a:xfrm>
          <a:off x="5380916" y="840324"/>
          <a:ext cx="2176516" cy="1229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До 15 человек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15-100 человек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101-250 человек</a:t>
          </a:r>
          <a:endParaRPr lang="ru-RU" sz="1600" kern="1200" dirty="0"/>
        </a:p>
      </dsp:txBody>
      <dsp:txXfrm>
        <a:off x="5380916" y="840324"/>
        <a:ext cx="2176516" cy="12297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CA166D-7DFA-413A-B5C9-F22B83DCDA16}">
      <dsp:nvSpPr>
        <dsp:cNvPr id="0" name=""/>
        <dsp:cNvSpPr/>
      </dsp:nvSpPr>
      <dsp:spPr>
        <a:xfrm rot="5400000">
          <a:off x="4442608" y="-1507804"/>
          <a:ext cx="1495456" cy="488502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Суммарная доля участия / голосующие акции РФ, субъектов РФ, муниципальных образований, общественных и религиозных организаций (объединений), благотворительных и иных фондов в уставном капитале ООО / АО</a:t>
          </a:r>
          <a:endParaRPr lang="ru-RU" sz="1700" kern="1200" dirty="0"/>
        </a:p>
      </dsp:txBody>
      <dsp:txXfrm rot="-5400000">
        <a:off x="2747825" y="259981"/>
        <a:ext cx="4812020" cy="1349452"/>
      </dsp:txXfrm>
    </dsp:sp>
    <dsp:sp modelId="{64603E88-45CD-4970-A2D5-C44DD9C61EBC}">
      <dsp:nvSpPr>
        <dsp:cNvPr id="0" name=""/>
        <dsp:cNvSpPr/>
      </dsp:nvSpPr>
      <dsp:spPr>
        <a:xfrm>
          <a:off x="0" y="46"/>
          <a:ext cx="2747825" cy="1869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Не более 25 %</a:t>
          </a:r>
          <a:endParaRPr lang="ru-RU" sz="4400" kern="1200" dirty="0"/>
        </a:p>
      </dsp:txBody>
      <dsp:txXfrm>
        <a:off x="91253" y="91299"/>
        <a:ext cx="2565319" cy="1686814"/>
      </dsp:txXfrm>
    </dsp:sp>
    <dsp:sp modelId="{7208D71D-CCBB-4542-92A1-8EABECC1A2F2}">
      <dsp:nvSpPr>
        <dsp:cNvPr id="0" name=""/>
        <dsp:cNvSpPr/>
      </dsp:nvSpPr>
      <dsp:spPr>
        <a:xfrm rot="5400000">
          <a:off x="4442608" y="454981"/>
          <a:ext cx="1495456" cy="488502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Суммарная доля участия / голосующие акции в уставном капитале ООО / АО иностранных юридических лиц и (или) юридических лиц, не являющихся субъектами МСП</a:t>
          </a:r>
          <a:endParaRPr lang="ru-RU" sz="1700" kern="1200" dirty="0"/>
        </a:p>
      </dsp:txBody>
      <dsp:txXfrm rot="-5400000">
        <a:off x="2747825" y="2222766"/>
        <a:ext cx="4812020" cy="1349452"/>
      </dsp:txXfrm>
    </dsp:sp>
    <dsp:sp modelId="{A8588182-BDDE-4CC2-B57B-C2EEEB00EF33}">
      <dsp:nvSpPr>
        <dsp:cNvPr id="0" name=""/>
        <dsp:cNvSpPr/>
      </dsp:nvSpPr>
      <dsp:spPr>
        <a:xfrm>
          <a:off x="0" y="1962833"/>
          <a:ext cx="2747825" cy="1869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Не более 49 %</a:t>
          </a:r>
          <a:endParaRPr lang="ru-RU" sz="4400" kern="1200" dirty="0"/>
        </a:p>
      </dsp:txBody>
      <dsp:txXfrm>
        <a:off x="91253" y="2054086"/>
        <a:ext cx="2565319" cy="1686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0.19231</cdr:x>
      <cdr:y>0.57143</cdr:y>
    </cdr:from>
    <cdr:to>
      <cdr:x>0.25962</cdr:x>
      <cdr:y>0.6805</cdr:y>
    </cdr:to>
    <cdr:sp macro="" textlink="">
      <cdr:nvSpPr>
        <cdr:cNvPr id="3" name="Номер слайда 3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40159" y="1728196"/>
          <a:ext cx="504091" cy="329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81576" tIns="40789" rIns="81576" bIns="40789" rtlCol="0" anchor="ctr">
          <a:normAutofit/>
        </a:bodyPr>
        <a:lstStyle xmlns:a="http://schemas.openxmlformats.org/drawingml/2006/main">
          <a:defPPr>
            <a:defRPr lang="ru-RU"/>
          </a:defPPr>
          <a:lvl1pPr marL="0" algn="ctr" defTabSz="815763" rtl="0" eaLnBrk="1" latinLnBrk="0" hangingPunct="1">
            <a:lnSpc>
              <a:spcPts val="1877"/>
            </a:lnSpc>
            <a:defRPr sz="2100" kern="1200">
              <a:solidFill>
                <a:schemeClr val="bg1"/>
              </a:solidFill>
              <a:latin typeface="+mn-lt"/>
              <a:ea typeface="+mn-ea"/>
              <a:cs typeface="+mn-cs"/>
            </a:defRPr>
          </a:lvl1pPr>
          <a:lvl2pPr marL="407882" algn="l" defTabSz="815763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815763" algn="l" defTabSz="815763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223643" algn="l" defTabSz="815763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631525" algn="l" defTabSz="815763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039406" algn="l" defTabSz="815763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447287" algn="l" defTabSz="815763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2855169" algn="l" defTabSz="815763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263050" algn="l" defTabSz="815763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prstClr val="white"/>
              </a:solidFill>
            </a:rPr>
            <a:t>13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5605" cy="496252"/>
          </a:xfrm>
          <a:prstGeom prst="rect">
            <a:avLst/>
          </a:prstGeom>
        </p:spPr>
        <p:txBody>
          <a:bodyPr vert="horz" lIns="91251" tIns="45624" rIns="91251" bIns="4562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66" y="5"/>
            <a:ext cx="2945605" cy="496252"/>
          </a:xfrm>
          <a:prstGeom prst="rect">
            <a:avLst/>
          </a:prstGeom>
        </p:spPr>
        <p:txBody>
          <a:bodyPr vert="horz" lIns="91251" tIns="45624" rIns="91251" bIns="45624" rtlCol="0"/>
          <a:lstStyle>
            <a:lvl1pPr algn="r">
              <a:defRPr sz="1200"/>
            </a:lvl1pPr>
          </a:lstStyle>
          <a:p>
            <a:fld id="{2727EFF7-F05C-481E-98CE-188F9109D641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28793"/>
            <a:ext cx="2945605" cy="496250"/>
          </a:xfrm>
          <a:prstGeom prst="rect">
            <a:avLst/>
          </a:prstGeom>
        </p:spPr>
        <p:txBody>
          <a:bodyPr vert="horz" lIns="91251" tIns="45624" rIns="91251" bIns="4562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66" y="9428793"/>
            <a:ext cx="2945605" cy="496250"/>
          </a:xfrm>
          <a:prstGeom prst="rect">
            <a:avLst/>
          </a:prstGeom>
        </p:spPr>
        <p:txBody>
          <a:bodyPr vert="horz" lIns="91251" tIns="45624" rIns="91251" bIns="45624" rtlCol="0" anchor="b"/>
          <a:lstStyle>
            <a:lvl1pPr algn="r">
              <a:defRPr sz="1200"/>
            </a:lvl1pPr>
          </a:lstStyle>
          <a:p>
            <a:fld id="{85EBD2B7-4420-4CA5-B9AA-84E4E9141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312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13"/>
            <a:ext cx="2945660" cy="496332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8" y="13"/>
            <a:ext cx="2945660" cy="496332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17.09.2019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9300"/>
            <a:ext cx="6610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5" tIns="45537" rIns="91075" bIns="4553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715168"/>
            <a:ext cx="5438140" cy="4466987"/>
          </a:xfrm>
          <a:prstGeom prst="rect">
            <a:avLst/>
          </a:prstGeom>
        </p:spPr>
        <p:txBody>
          <a:bodyPr vert="horz" lIns="91075" tIns="45537" rIns="91075" bIns="4553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4" y="9428594"/>
            <a:ext cx="2945660" cy="496332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8" y="9428594"/>
            <a:ext cx="2945660" cy="496332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5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882" algn="l" defTabSz="815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763" algn="l" defTabSz="815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643" algn="l" defTabSz="815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525" algn="l" defTabSz="815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39406" algn="l" defTabSz="815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7287" algn="l" defTabSz="815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5169" algn="l" defTabSz="815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3050" algn="l" defTabSz="815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787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071"/>
            <a:ext cx="9142642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7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3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9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5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7882" indent="0">
              <a:buNone/>
              <a:defRPr sz="2500"/>
            </a:lvl2pPr>
            <a:lvl3pPr marL="815763" indent="0">
              <a:buNone/>
              <a:defRPr sz="2100"/>
            </a:lvl3pPr>
            <a:lvl4pPr marL="1223643" indent="0">
              <a:buNone/>
              <a:defRPr sz="1800"/>
            </a:lvl4pPr>
            <a:lvl5pPr marL="1631525" indent="0">
              <a:buNone/>
              <a:defRPr sz="1800"/>
            </a:lvl5pPr>
            <a:lvl6pPr marL="2039406" indent="0">
              <a:buNone/>
              <a:defRPr sz="1800"/>
            </a:lvl6pPr>
            <a:lvl7pPr marL="2447287" indent="0">
              <a:buNone/>
              <a:defRPr sz="1800"/>
            </a:lvl7pPr>
            <a:lvl8pPr marL="2855169" indent="0">
              <a:buNone/>
              <a:defRPr sz="1800"/>
            </a:lvl8pPr>
            <a:lvl9pPr marL="3263050" indent="0">
              <a:buNone/>
              <a:defRPr sz="18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7882" indent="0">
              <a:buNone/>
              <a:defRPr sz="1100"/>
            </a:lvl2pPr>
            <a:lvl3pPr marL="815763" indent="0">
              <a:buNone/>
              <a:defRPr sz="900"/>
            </a:lvl3pPr>
            <a:lvl4pPr marL="1223643" indent="0">
              <a:buNone/>
              <a:defRPr sz="800"/>
            </a:lvl4pPr>
            <a:lvl5pPr marL="1631525" indent="0">
              <a:buNone/>
              <a:defRPr sz="800"/>
            </a:lvl5pPr>
            <a:lvl6pPr marL="2039406" indent="0">
              <a:buNone/>
              <a:defRPr sz="800"/>
            </a:lvl6pPr>
            <a:lvl7pPr marL="2447287" indent="0">
              <a:buNone/>
              <a:defRPr sz="800"/>
            </a:lvl7pPr>
            <a:lvl8pPr marL="2855169" indent="0">
              <a:buNone/>
              <a:defRPr sz="800"/>
            </a:lvl8pPr>
            <a:lvl9pPr marL="326305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1" y="143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9" y="1205155"/>
            <a:ext cx="7320689" cy="3621940"/>
          </a:xfrm>
        </p:spPr>
        <p:txBody>
          <a:bodyPr/>
          <a:lstStyle>
            <a:lvl1pPr marL="284319" indent="0">
              <a:buFontTx/>
              <a:buNone/>
              <a:defRPr b="1">
                <a:latin typeface="+mj-lt"/>
              </a:defRPr>
            </a:lvl1pPr>
            <a:lvl2pPr marL="281835" indent="2485">
              <a:defRPr>
                <a:latin typeface="+mj-lt"/>
              </a:defRPr>
            </a:lvl2pPr>
            <a:lvl3pPr marL="491660" indent="-203616">
              <a:tabLst/>
              <a:defRPr>
                <a:latin typeface="+mj-lt"/>
              </a:defRPr>
            </a:lvl3pPr>
            <a:lvl4pPr marL="0" indent="281835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8"/>
            <a:ext cx="923618" cy="282640"/>
          </a:xfrm>
          <a:prstGeom prst="rect">
            <a:avLst/>
          </a:prstGeom>
          <a:noFill/>
        </p:spPr>
        <p:txBody>
          <a:bodyPr wrap="square" lIns="71514" tIns="35757" rIns="71514" bIns="35757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375804"/>
            <a:ext cx="7337192" cy="829352"/>
          </a:xfrm>
        </p:spPr>
        <p:txBody>
          <a:bodyPr/>
          <a:lstStyle>
            <a:lvl1pPr marL="0" marR="0" indent="0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9" y="1205155"/>
            <a:ext cx="7320689" cy="3621940"/>
          </a:xfrm>
        </p:spPr>
        <p:txBody>
          <a:bodyPr/>
          <a:lstStyle>
            <a:lvl1pPr marL="284319" indent="0">
              <a:buFontTx/>
              <a:buNone/>
              <a:defRPr b="1">
                <a:latin typeface="+mj-lt"/>
              </a:defRPr>
            </a:lvl1pPr>
            <a:lvl2pPr marL="284319" indent="0">
              <a:defRPr>
                <a:latin typeface="+mj-lt"/>
              </a:defRPr>
            </a:lvl2pPr>
            <a:lvl3pPr marL="491660" indent="-203616">
              <a:defRPr>
                <a:latin typeface="+mj-lt"/>
              </a:defRPr>
            </a:lvl3pPr>
            <a:lvl4pPr marL="0" indent="281835">
              <a:defRPr>
                <a:latin typeface="+mj-lt"/>
              </a:defRPr>
            </a:lvl4pPr>
            <a:lvl5pPr marL="1122374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375804"/>
            <a:ext cx="7337901" cy="829352"/>
          </a:xfrm>
        </p:spPr>
        <p:txBody>
          <a:bodyPr/>
          <a:lstStyle>
            <a:lvl1pPr marL="0" marR="0" indent="0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" y="3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9" y="759380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9" y="2572291"/>
            <a:ext cx="7320689" cy="2254803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78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36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15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394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72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51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30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1" y="1436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3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3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8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7882" indent="0">
              <a:buNone/>
              <a:defRPr sz="1800" b="1"/>
            </a:lvl2pPr>
            <a:lvl3pPr marL="815763" indent="0">
              <a:buNone/>
              <a:defRPr sz="1600" b="1"/>
            </a:lvl3pPr>
            <a:lvl4pPr marL="1223643" indent="0">
              <a:buNone/>
              <a:defRPr sz="1400" b="1"/>
            </a:lvl4pPr>
            <a:lvl5pPr marL="1631525" indent="0">
              <a:buNone/>
              <a:defRPr sz="1400" b="1"/>
            </a:lvl5pPr>
            <a:lvl6pPr marL="2039406" indent="0">
              <a:buNone/>
              <a:defRPr sz="1400" b="1"/>
            </a:lvl6pPr>
            <a:lvl7pPr marL="2447287" indent="0">
              <a:buNone/>
              <a:defRPr sz="1400" b="1"/>
            </a:lvl7pPr>
            <a:lvl8pPr marL="2855169" indent="0">
              <a:buNone/>
              <a:defRPr sz="1400" b="1"/>
            </a:lvl8pPr>
            <a:lvl9pPr marL="3263050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8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7882" indent="0">
              <a:buNone/>
              <a:defRPr sz="1800" b="1"/>
            </a:lvl2pPr>
            <a:lvl3pPr marL="815763" indent="0">
              <a:buNone/>
              <a:defRPr sz="1600" b="1"/>
            </a:lvl3pPr>
            <a:lvl4pPr marL="1223643" indent="0">
              <a:buNone/>
              <a:defRPr sz="1400" b="1"/>
            </a:lvl4pPr>
            <a:lvl5pPr marL="1631525" indent="0">
              <a:buNone/>
              <a:defRPr sz="1400" b="1"/>
            </a:lvl5pPr>
            <a:lvl6pPr marL="2039406" indent="0">
              <a:buNone/>
              <a:defRPr sz="1400" b="1"/>
            </a:lvl6pPr>
            <a:lvl7pPr marL="2447287" indent="0">
              <a:buNone/>
              <a:defRPr sz="1400" b="1"/>
            </a:lvl7pPr>
            <a:lvl8pPr marL="2855169" indent="0">
              <a:buNone/>
              <a:defRPr sz="1400" b="1"/>
            </a:lvl8pPr>
            <a:lvl9pPr marL="3263050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1" y="1436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3"/>
            <a:ext cx="567428" cy="489830"/>
          </a:xfrm>
          <a:prstGeom prst="rect">
            <a:avLst/>
          </a:prstGeom>
        </p:spPr>
        <p:txBody>
          <a:bodyPr vert="horz" lIns="81576" tIns="40789" rIns="81576" bIns="40789" rtlCol="0" anchor="ctr">
            <a:normAutofit/>
          </a:bodyPr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90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7882" indent="0">
              <a:buNone/>
              <a:defRPr sz="1100"/>
            </a:lvl2pPr>
            <a:lvl3pPr marL="815763" indent="0">
              <a:buNone/>
              <a:defRPr sz="900"/>
            </a:lvl3pPr>
            <a:lvl4pPr marL="1223643" indent="0">
              <a:buNone/>
              <a:defRPr sz="800"/>
            </a:lvl4pPr>
            <a:lvl5pPr marL="1631525" indent="0">
              <a:buNone/>
              <a:defRPr sz="800"/>
            </a:lvl5pPr>
            <a:lvl6pPr marL="2039406" indent="0">
              <a:buNone/>
              <a:defRPr sz="800"/>
            </a:lvl6pPr>
            <a:lvl7pPr marL="2447287" indent="0">
              <a:buNone/>
              <a:defRPr sz="800"/>
            </a:lvl7pPr>
            <a:lvl8pPr marL="2855169" indent="0">
              <a:buNone/>
              <a:defRPr sz="800"/>
            </a:lvl8pPr>
            <a:lvl9pPr marL="326305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9"/>
            <a:ext cx="7343873" cy="832711"/>
          </a:xfrm>
          <a:prstGeom prst="rect">
            <a:avLst/>
          </a:prstGeom>
        </p:spPr>
        <p:txBody>
          <a:bodyPr vert="horz" lIns="81576" tIns="40789" rIns="81576" bIns="40789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1"/>
            <a:ext cx="7343873" cy="3626943"/>
          </a:xfrm>
          <a:prstGeom prst="rect">
            <a:avLst/>
          </a:prstGeom>
        </p:spPr>
        <p:txBody>
          <a:bodyPr vert="horz" lIns="81576" tIns="40789" rIns="81576" bIns="40789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81576" tIns="40789" rIns="81576" bIns="40789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4767264"/>
            <a:ext cx="2895600" cy="273844"/>
          </a:xfrm>
          <a:prstGeom prst="rect">
            <a:avLst/>
          </a:prstGeom>
        </p:spPr>
        <p:txBody>
          <a:bodyPr vert="horz" lIns="81576" tIns="40789" rIns="81576" bIns="40789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4" y="4531069"/>
            <a:ext cx="619711" cy="473875"/>
          </a:xfrm>
          <a:prstGeom prst="rect">
            <a:avLst/>
          </a:prstGeom>
        </p:spPr>
        <p:txBody>
          <a:bodyPr vert="horz" lIns="81576" tIns="40789" rIns="81576" bIns="40789" rtlCol="0" anchor="ctr">
            <a:normAutofit/>
          </a:bodyPr>
          <a:lstStyle>
            <a:lvl1pPr algn="ctr">
              <a:lnSpc>
                <a:spcPts val="1877"/>
              </a:lnSpc>
              <a:defRPr sz="21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15763" rtl="0" eaLnBrk="1" latinLnBrk="0" hangingPunct="1">
        <a:lnSpc>
          <a:spcPts val="4066"/>
        </a:lnSpc>
        <a:spcBef>
          <a:spcPct val="0"/>
        </a:spcBef>
        <a:buNone/>
        <a:defRPr sz="3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319" indent="0" algn="l" defTabSz="815763" rtl="0" eaLnBrk="1" latinLnBrk="0" hangingPunct="1">
        <a:spcBef>
          <a:spcPct val="20000"/>
        </a:spcBef>
        <a:buFont typeface="+mj-lt"/>
        <a:buNone/>
        <a:defRPr sz="29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319" indent="0" algn="l" defTabSz="815763" rtl="0" eaLnBrk="1" latinLnBrk="0" hangingPunct="1">
        <a:spcBef>
          <a:spcPct val="20000"/>
        </a:spcBef>
        <a:buFont typeface="Arial" pitchFamily="34" charset="0"/>
        <a:buNone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463" indent="-203616" algn="l" defTabSz="815763" rtl="0" eaLnBrk="1" latinLnBrk="0" hangingPunct="1">
        <a:spcBef>
          <a:spcPct val="20000"/>
        </a:spcBef>
        <a:buFont typeface="Arial" pitchFamily="34" charset="0"/>
        <a:buChar char="•"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1835" algn="just" defTabSz="815763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tabLst/>
        <a:defRPr sz="13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74" indent="0" algn="l" defTabSz="815763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defRPr sz="11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3347" indent="-203940" algn="l" defTabSz="81576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1227" indent="-203940" algn="l" defTabSz="81576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9109" indent="-203940" algn="l" defTabSz="81576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6990" indent="-203940" algn="l" defTabSz="81576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5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882" algn="l" defTabSz="815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5763" algn="l" defTabSz="815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3643" algn="l" defTabSz="815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1525" algn="l" defTabSz="815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9406" algn="l" defTabSz="815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7287" algn="l" defTabSz="815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5169" algn="l" defTabSz="815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3050" algn="l" defTabSz="815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323528" y="2130903"/>
            <a:ext cx="8568952" cy="810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1561" tIns="35780" rIns="71561" bIns="3578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816008" eaLnBrk="1" hangingPunct="1"/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заместителя руководителя Управления ФНС России по</a:t>
            </a:r>
          </a:p>
          <a:p>
            <a:pPr algn="ctr" defTabSz="816008" eaLnBrk="1" hangingPunct="1"/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Ямало-Ненецкому автономному округу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А.В. </a:t>
            </a:r>
            <a:r>
              <a:rPr lang="ru-RU" altLang="ru-RU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Слабенко</a:t>
            </a:r>
            <a:endParaRPr lang="ru-RU" alt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62246" y="2941826"/>
            <a:ext cx="8568952" cy="1349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1561" tIns="35780" rIns="71561" bIns="3578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816008" eaLnBrk="1" hangingPunct="1"/>
            <a:endParaRPr lang="ru-RU" altLang="ru-RU" sz="19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16008" eaLnBrk="1" hangingPunct="1"/>
            <a:r>
              <a:rPr lang="ru-RU" alt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включения налогоплательщиков в Реестр субъектов</a:t>
            </a:r>
          </a:p>
          <a:p>
            <a:pPr algn="ctr" defTabSz="816008" eaLnBrk="1" hangingPunct="1"/>
            <a:r>
              <a:rPr lang="ru-RU" alt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малого и среднего предпринимательства</a:t>
            </a:r>
            <a:endParaRPr lang="ru-RU" altLang="ru-RU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16008" eaLnBrk="1" hangingPunct="1"/>
            <a:r>
              <a:rPr lang="ru-RU" altLang="ru-RU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ru-RU" altLang="ru-RU" sz="1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928" y="4289797"/>
            <a:ext cx="8416551" cy="633135"/>
          </a:xfrm>
          <a:prstGeom prst="rect">
            <a:avLst/>
          </a:prstGeom>
        </p:spPr>
        <p:txBody>
          <a:bodyPr wrap="none" lIns="95462" tIns="47731" rIns="95462" bIns="47731" anchor="ctr">
            <a:normAutofit/>
          </a:bodyPr>
          <a:lstStyle/>
          <a:p>
            <a:pPr algn="ctr" defTabSz="954576">
              <a:defRPr/>
            </a:pPr>
            <a:r>
              <a:rPr lang="ru-RU" sz="1300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20.09.2019</a:t>
            </a:r>
            <a:endParaRPr lang="ru-RU" sz="1300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514648" y="1739039"/>
            <a:ext cx="8416550" cy="318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1561" tIns="35780" rIns="71561" bIns="3578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816008" eaLnBrk="1" hangingPunct="1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ФНС России по Ямало-Ненецкому автономному округу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1" y="557533"/>
            <a:ext cx="1398588" cy="108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875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4572000" y="3168727"/>
            <a:ext cx="619711" cy="473875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849" y="196561"/>
            <a:ext cx="7850280" cy="430974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03314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9" name="Заголовок 2"/>
          <p:cNvSpPr>
            <a:spLocks noGrp="1"/>
          </p:cNvSpPr>
          <p:nvPr>
            <p:ph type="title"/>
          </p:nvPr>
        </p:nvSpPr>
        <p:spPr>
          <a:xfrm>
            <a:off x="822635" y="196561"/>
            <a:ext cx="7337192" cy="935029"/>
          </a:xfrm>
        </p:spPr>
        <p:txBody>
          <a:bodyPr>
            <a:noAutofit/>
          </a:bodyPr>
          <a:lstStyle/>
          <a:p>
            <a:pPr lvl="0" algn="ctr" defTabSz="816008">
              <a:lnSpc>
                <a:spcPct val="80000"/>
              </a:lnSpc>
            </a:pPr>
            <a:r>
              <a:rPr lang="ru-RU" sz="1600" dirty="0" smtClean="0"/>
              <a:t>Количество проведенных налоговыми органами автономного округа выездных налоговых проверок ИП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6228184" y="1059582"/>
            <a:ext cx="2448272" cy="1440160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chemeClr val="tx1"/>
                </a:solidFill>
              </a:rPr>
              <a:t>Количество ИП состоящих на учете: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2017 год – 16 315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2018 год – 16 210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2019 год – 16 134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22101305"/>
              </p:ext>
            </p:extLst>
          </p:nvPr>
        </p:nvGraphicFramePr>
        <p:xfrm>
          <a:off x="539552" y="1419622"/>
          <a:ext cx="748883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Номер слайда 3"/>
          <p:cNvSpPr txBox="1">
            <a:spLocks/>
          </p:cNvSpPr>
          <p:nvPr/>
        </p:nvSpPr>
        <p:spPr>
          <a:xfrm>
            <a:off x="8316416" y="4515966"/>
            <a:ext cx="619711" cy="473875"/>
          </a:xfrm>
          <a:prstGeom prst="rect">
            <a:avLst/>
          </a:prstGeom>
        </p:spPr>
        <p:txBody>
          <a:bodyPr vert="horz" lIns="81576" tIns="40789" rIns="81576" bIns="40789" rtlCol="0" anchor="ctr">
            <a:normAutofit/>
          </a:bodyPr>
          <a:lstStyle>
            <a:defPPr>
              <a:defRPr lang="ru-RU"/>
            </a:defPPr>
            <a:lvl1pPr marL="0" algn="ctr" defTabSz="815763" rtl="0" eaLnBrk="1" latinLnBrk="0" hangingPunct="1">
              <a:lnSpc>
                <a:spcPts val="1877"/>
              </a:lnSpc>
              <a:defRPr sz="2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07882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5763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3643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1525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39406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7287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5169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3050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white"/>
                </a:solidFill>
              </a:rPr>
              <a:t>9</a:t>
            </a:r>
          </a:p>
        </p:txBody>
      </p:sp>
      <p:sp>
        <p:nvSpPr>
          <p:cNvPr id="18" name="Номер слайда 3"/>
          <p:cNvSpPr txBox="1">
            <a:spLocks/>
          </p:cNvSpPr>
          <p:nvPr/>
        </p:nvSpPr>
        <p:spPr>
          <a:xfrm>
            <a:off x="3275857" y="3110359"/>
            <a:ext cx="504056" cy="397494"/>
          </a:xfrm>
          <a:prstGeom prst="rect">
            <a:avLst/>
          </a:prstGeom>
        </p:spPr>
        <p:txBody>
          <a:bodyPr vert="horz" lIns="81576" tIns="40789" rIns="81576" bIns="40789" rtlCol="0" anchor="ctr">
            <a:normAutofit/>
          </a:bodyPr>
          <a:lstStyle>
            <a:defPPr>
              <a:defRPr lang="ru-RU"/>
            </a:defPPr>
            <a:lvl1pPr marL="0" algn="ctr" defTabSz="815763" rtl="0" eaLnBrk="1" latinLnBrk="0" hangingPunct="1">
              <a:lnSpc>
                <a:spcPts val="1877"/>
              </a:lnSpc>
              <a:defRPr sz="2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07882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5763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3643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1525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39406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7287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5169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3050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white"/>
                </a:solidFill>
              </a:rPr>
              <a:t>10</a:t>
            </a:r>
          </a:p>
        </p:txBody>
      </p:sp>
      <p:sp>
        <p:nvSpPr>
          <p:cNvPr id="21" name="Номер слайда 3"/>
          <p:cNvSpPr txBox="1">
            <a:spLocks/>
          </p:cNvSpPr>
          <p:nvPr/>
        </p:nvSpPr>
        <p:spPr>
          <a:xfrm>
            <a:off x="4499992" y="3147814"/>
            <a:ext cx="504056" cy="432048"/>
          </a:xfrm>
          <a:prstGeom prst="rect">
            <a:avLst/>
          </a:prstGeom>
        </p:spPr>
        <p:txBody>
          <a:bodyPr vert="horz" lIns="81576" tIns="40789" rIns="81576" bIns="40789" rtlCol="0" anchor="ctr">
            <a:normAutofit/>
          </a:bodyPr>
          <a:lstStyle>
            <a:defPPr>
              <a:defRPr lang="ru-RU"/>
            </a:defPPr>
            <a:lvl1pPr marL="0" algn="ctr" defTabSz="815763" rtl="0" eaLnBrk="1" latinLnBrk="0" hangingPunct="1">
              <a:lnSpc>
                <a:spcPts val="1877"/>
              </a:lnSpc>
              <a:defRPr sz="2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07882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5763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3643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1525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39406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7287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5169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3050" algn="l" defTabSz="815763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white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2773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ts val="1957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2498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1</a:t>
            </a:r>
            <a:endParaRPr lang="ru-RU" dirty="0" smtClean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849" y="196561"/>
            <a:ext cx="7850280" cy="430974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03314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9" name="Заголовок 2"/>
          <p:cNvSpPr>
            <a:spLocks noGrp="1"/>
          </p:cNvSpPr>
          <p:nvPr>
            <p:ph type="title"/>
          </p:nvPr>
        </p:nvSpPr>
        <p:spPr>
          <a:xfrm>
            <a:off x="822635" y="196561"/>
            <a:ext cx="7337192" cy="358965"/>
          </a:xfrm>
        </p:spPr>
        <p:txBody>
          <a:bodyPr>
            <a:normAutofit fontScale="90000"/>
          </a:bodyPr>
          <a:lstStyle/>
          <a:p>
            <a:pPr lvl="0" algn="ctr" defTabSz="816008">
              <a:lnSpc>
                <a:spcPct val="80000"/>
              </a:lnSpc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rPr>
              <a:t>Организационно-правовая форма субъектов МСП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410028464"/>
              </p:ext>
            </p:extLst>
          </p:nvPr>
        </p:nvGraphicFramePr>
        <p:xfrm>
          <a:off x="796152" y="1707654"/>
          <a:ext cx="7520264" cy="210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Заголовок 2"/>
          <p:cNvSpPr txBox="1">
            <a:spLocks/>
          </p:cNvSpPr>
          <p:nvPr/>
        </p:nvSpPr>
        <p:spPr>
          <a:xfrm>
            <a:off x="894487" y="699542"/>
            <a:ext cx="7337192" cy="504056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/>
              <a:t>Юридические лица</a:t>
            </a:r>
            <a:endParaRPr lang="ru-RU" sz="1600" dirty="0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907976" y="3939902"/>
            <a:ext cx="7337192" cy="512440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/>
              <a:t>Индивидуальные предприниматели</a:t>
            </a:r>
            <a:endParaRPr lang="ru-RU" sz="1600" dirty="0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5508104" y="1059582"/>
            <a:ext cx="100811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2699792" y="1059582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14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2</a:t>
            </a:r>
            <a:endParaRPr lang="ru-RU" dirty="0" smtClean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849" y="196561"/>
            <a:ext cx="7850280" cy="430974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03314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9" name="Заголовок 2"/>
          <p:cNvSpPr>
            <a:spLocks noGrp="1"/>
          </p:cNvSpPr>
          <p:nvPr>
            <p:ph type="title"/>
          </p:nvPr>
        </p:nvSpPr>
        <p:spPr>
          <a:xfrm>
            <a:off x="822635" y="267493"/>
            <a:ext cx="7337192" cy="360041"/>
          </a:xfrm>
        </p:spPr>
        <p:txBody>
          <a:bodyPr>
            <a:normAutofit fontScale="90000"/>
          </a:bodyPr>
          <a:lstStyle/>
          <a:p>
            <a:pPr lvl="0" algn="ctr" defTabSz="816008">
              <a:lnSpc>
                <a:spcPct val="80000"/>
              </a:lnSpc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rPr>
              <a:t>Внесение дополнительных сведений о хозяйствующих субъектах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rPr>
              <a:t>в единый реестр субъектов МСП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71550"/>
            <a:ext cx="7632848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12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3</a:t>
            </a:r>
            <a:endParaRPr lang="ru-RU" dirty="0" smtClean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849" y="196561"/>
            <a:ext cx="7850280" cy="430974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03314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9" name="Заголовок 2"/>
          <p:cNvSpPr>
            <a:spLocks noGrp="1"/>
          </p:cNvSpPr>
          <p:nvPr>
            <p:ph type="title"/>
          </p:nvPr>
        </p:nvSpPr>
        <p:spPr>
          <a:xfrm>
            <a:off x="822635" y="196561"/>
            <a:ext cx="7337192" cy="358965"/>
          </a:xfrm>
        </p:spPr>
        <p:txBody>
          <a:bodyPr>
            <a:normAutofit fontScale="90000"/>
          </a:bodyPr>
          <a:lstStyle/>
          <a:p>
            <a:pPr lvl="0" algn="ctr" defTabSz="816008">
              <a:lnSpc>
                <a:spcPct val="80000"/>
              </a:lnSpc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rPr>
              <a:t>Категории субъектов МСП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30693773"/>
              </p:ext>
            </p:extLst>
          </p:nvPr>
        </p:nvGraphicFramePr>
        <p:xfrm>
          <a:off x="755576" y="699542"/>
          <a:ext cx="7560840" cy="210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Заголовок 2"/>
          <p:cNvSpPr txBox="1">
            <a:spLocks/>
          </p:cNvSpPr>
          <p:nvPr/>
        </p:nvSpPr>
        <p:spPr>
          <a:xfrm>
            <a:off x="755576" y="3291830"/>
            <a:ext cx="7337192" cy="1584176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82500" lnSpcReduction="200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*- Категория субъекта МСП определяется или изменяется в соответствии с наибольшим по значению условием, которое сохраняется в течение трех календарных дней.</a:t>
            </a:r>
          </a:p>
          <a:p>
            <a:r>
              <a:rPr lang="ru-RU" sz="1400" dirty="0"/>
              <a:t>** - Категория субъекта МСП для ИП, не привлекавших для осуществления предпринимательской деятельности в предшествующем календарном году наемных работников, определяется в зависимости от величины полученного дохода.</a:t>
            </a:r>
          </a:p>
          <a:p>
            <a:r>
              <a:rPr lang="ru-RU" sz="1400" dirty="0"/>
              <a:t>*** - Зарегистрированные в период с 1 августа текущего календарного года по 31 июля года, следующим за текущим календарным годом, юридические лица и ИП, а также ИП, применяющие только патентную систему налогообложения относятся к </a:t>
            </a:r>
            <a:r>
              <a:rPr lang="ru-RU" sz="1400" dirty="0" err="1"/>
              <a:t>микропредприятиям</a:t>
            </a:r>
            <a:r>
              <a:rPr lang="ru-RU" sz="1400" dirty="0"/>
              <a:t>.</a:t>
            </a:r>
          </a:p>
          <a:p>
            <a:r>
              <a:rPr lang="ru-RU" sz="1400" dirty="0"/>
              <a:t>**** - Указанные предельные значения величины дохода, полученного от осуществления предпринимательской деятельности за предшествующий календарный </a:t>
            </a:r>
            <a:r>
              <a:rPr lang="ru-RU" sz="1400" dirty="0" smtClean="0"/>
              <a:t>год.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986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4</a:t>
            </a:r>
            <a:endParaRPr lang="ru-RU" dirty="0" smtClean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849" y="196561"/>
            <a:ext cx="7850280" cy="430974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03314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9" name="Заголовок 2"/>
          <p:cNvSpPr>
            <a:spLocks noGrp="1"/>
          </p:cNvSpPr>
          <p:nvPr>
            <p:ph type="title"/>
          </p:nvPr>
        </p:nvSpPr>
        <p:spPr>
          <a:xfrm>
            <a:off x="822635" y="196561"/>
            <a:ext cx="7337192" cy="358965"/>
          </a:xfrm>
        </p:spPr>
        <p:txBody>
          <a:bodyPr>
            <a:normAutofit fontScale="90000"/>
          </a:bodyPr>
          <a:lstStyle/>
          <a:p>
            <a:pPr lvl="0" algn="ctr" defTabSz="816008">
              <a:lnSpc>
                <a:spcPct val="80000"/>
              </a:lnSpc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rPr>
              <a:t>Структура уставного капитала ООО / АО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97841638"/>
              </p:ext>
            </p:extLst>
          </p:nvPr>
        </p:nvGraphicFramePr>
        <p:xfrm>
          <a:off x="683568" y="771550"/>
          <a:ext cx="7632848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717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849" y="196561"/>
            <a:ext cx="7850280" cy="430974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03314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9" name="Заголовок 2"/>
          <p:cNvSpPr>
            <a:spLocks noGrp="1"/>
          </p:cNvSpPr>
          <p:nvPr>
            <p:ph type="title"/>
          </p:nvPr>
        </p:nvSpPr>
        <p:spPr>
          <a:xfrm>
            <a:off x="822635" y="196561"/>
            <a:ext cx="7337192" cy="574989"/>
          </a:xfrm>
        </p:spPr>
        <p:txBody>
          <a:bodyPr>
            <a:normAutofit fontScale="90000"/>
          </a:bodyPr>
          <a:lstStyle/>
          <a:p>
            <a:pPr lvl="0" algn="ctr" defTabSz="816008">
              <a:lnSpc>
                <a:spcPct val="80000"/>
              </a:lnSpc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rPr>
              <a:t>Структура малого и среднего предпринимательства на территории Ямало-Ненецкого АО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907976" y="4515966"/>
            <a:ext cx="7337192" cy="360040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/>
              <a:t>Количество субъектов МСП на 15.08.2019 – 16 955</a:t>
            </a:r>
            <a:endParaRPr lang="ru-RU" sz="1400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470706450"/>
              </p:ext>
            </p:extLst>
          </p:nvPr>
        </p:nvGraphicFramePr>
        <p:xfrm>
          <a:off x="539553" y="1059582"/>
          <a:ext cx="410445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2"/>
          <p:cNvSpPr txBox="1">
            <a:spLocks/>
          </p:cNvSpPr>
          <p:nvPr/>
        </p:nvSpPr>
        <p:spPr>
          <a:xfrm>
            <a:off x="1547664" y="2930339"/>
            <a:ext cx="1296144" cy="360040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72,8%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6" name="Заголовок 2"/>
          <p:cNvSpPr txBox="1">
            <a:spLocks/>
          </p:cNvSpPr>
          <p:nvPr/>
        </p:nvSpPr>
        <p:spPr>
          <a:xfrm>
            <a:off x="1115616" y="2005521"/>
            <a:ext cx="720080" cy="360040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27,2%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302452174"/>
              </p:ext>
            </p:extLst>
          </p:nvPr>
        </p:nvGraphicFramePr>
        <p:xfrm>
          <a:off x="4644009" y="987574"/>
          <a:ext cx="422203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Заголовок 2"/>
          <p:cNvSpPr txBox="1">
            <a:spLocks/>
          </p:cNvSpPr>
          <p:nvPr/>
        </p:nvSpPr>
        <p:spPr>
          <a:xfrm>
            <a:off x="6012160" y="1059582"/>
            <a:ext cx="643880" cy="360040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0,2%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Заголовок 2"/>
          <p:cNvSpPr txBox="1">
            <a:spLocks/>
          </p:cNvSpPr>
          <p:nvPr/>
        </p:nvSpPr>
        <p:spPr>
          <a:xfrm>
            <a:off x="6423819" y="1587747"/>
            <a:ext cx="643880" cy="360040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2,1%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2" name="Заголовок 2"/>
          <p:cNvSpPr txBox="1">
            <a:spLocks/>
          </p:cNvSpPr>
          <p:nvPr/>
        </p:nvSpPr>
        <p:spPr>
          <a:xfrm>
            <a:off x="5809314" y="3110359"/>
            <a:ext cx="643880" cy="360040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96,5%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49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849" y="196561"/>
            <a:ext cx="7850280" cy="430974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03314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9" name="Заголовок 2"/>
          <p:cNvSpPr>
            <a:spLocks noGrp="1"/>
          </p:cNvSpPr>
          <p:nvPr>
            <p:ph type="title"/>
          </p:nvPr>
        </p:nvSpPr>
        <p:spPr>
          <a:xfrm>
            <a:off x="822635" y="196561"/>
            <a:ext cx="7337192" cy="935029"/>
          </a:xfrm>
        </p:spPr>
        <p:txBody>
          <a:bodyPr>
            <a:noAutofit/>
          </a:bodyPr>
          <a:lstStyle/>
          <a:p>
            <a:pPr lvl="0" algn="ctr" defTabSz="816008">
              <a:lnSpc>
                <a:spcPct val="80000"/>
              </a:lnSpc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Количество ЮЛ и ИП,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не включенных в реестр СМСП в связи с непредставлением (несвоевременным представлением) налоговой отчетности о доходах, непредставлением сведений о среднесписочной численности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467544" y="4083918"/>
            <a:ext cx="7777624" cy="792088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/>
              <a:t>Количество ЮЛ, ИП не включенных в реестр субъектов МСП на 15.08.2019 – 7 442</a:t>
            </a:r>
            <a:endParaRPr lang="ru-RU" sz="1600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765976907"/>
              </p:ext>
            </p:extLst>
          </p:nvPr>
        </p:nvGraphicFramePr>
        <p:xfrm>
          <a:off x="2195736" y="1059582"/>
          <a:ext cx="511256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2"/>
          <p:cNvSpPr txBox="1">
            <a:spLocks/>
          </p:cNvSpPr>
          <p:nvPr/>
        </p:nvSpPr>
        <p:spPr>
          <a:xfrm>
            <a:off x="4283968" y="2427734"/>
            <a:ext cx="936104" cy="360039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48,6%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6" name="Заголовок 2"/>
          <p:cNvSpPr txBox="1">
            <a:spLocks/>
          </p:cNvSpPr>
          <p:nvPr/>
        </p:nvSpPr>
        <p:spPr>
          <a:xfrm>
            <a:off x="2987824" y="2427734"/>
            <a:ext cx="864096" cy="360039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51,4%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0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849" y="196561"/>
            <a:ext cx="7850280" cy="430974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03314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9" name="Заголовок 2"/>
          <p:cNvSpPr>
            <a:spLocks noGrp="1"/>
          </p:cNvSpPr>
          <p:nvPr>
            <p:ph type="title"/>
          </p:nvPr>
        </p:nvSpPr>
        <p:spPr>
          <a:xfrm>
            <a:off x="822635" y="196561"/>
            <a:ext cx="7337192" cy="935029"/>
          </a:xfrm>
        </p:spPr>
        <p:txBody>
          <a:bodyPr>
            <a:noAutofit/>
          </a:bodyPr>
          <a:lstStyle/>
          <a:p>
            <a:pPr lvl="0" algn="ctr" defTabSz="816008">
              <a:lnSpc>
                <a:spcPct val="80000"/>
              </a:lnSpc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Структура задолженности ИП, информация о которых</a:t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отсутствует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реестре СМСП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467544" y="4083918"/>
            <a:ext cx="7777624" cy="792088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/>
              <a:t>Задолженность ИП, не включенных в реестр субъектов МСП – 234,3 млн. руб.</a:t>
            </a:r>
            <a:endParaRPr lang="ru-RU" sz="1600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336551161"/>
              </p:ext>
            </p:extLst>
          </p:nvPr>
        </p:nvGraphicFramePr>
        <p:xfrm>
          <a:off x="251519" y="1059582"/>
          <a:ext cx="8497609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2"/>
          <p:cNvSpPr txBox="1">
            <a:spLocks/>
          </p:cNvSpPr>
          <p:nvPr/>
        </p:nvSpPr>
        <p:spPr>
          <a:xfrm>
            <a:off x="3059832" y="2787772"/>
            <a:ext cx="1008112" cy="720081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33,9%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" name="Заголовок 2"/>
          <p:cNvSpPr txBox="1">
            <a:spLocks/>
          </p:cNvSpPr>
          <p:nvPr/>
        </p:nvSpPr>
        <p:spPr>
          <a:xfrm>
            <a:off x="1475656" y="2211710"/>
            <a:ext cx="810344" cy="576063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18,4%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>
          <a:xfrm>
            <a:off x="2987824" y="1669230"/>
            <a:ext cx="864096" cy="360039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18,7%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1763688" y="3003798"/>
            <a:ext cx="792088" cy="720080"/>
          </a:xfrm>
          <a:prstGeom prst="rect">
            <a:avLst/>
          </a:prstGeom>
        </p:spPr>
        <p:txBody>
          <a:bodyPr vert="horz" lIns="81576" tIns="40789" rIns="81576" bIns="40789" rtlCol="0" anchor="ctr">
            <a:noAutofit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15,4%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4" name="Заголовок 2"/>
          <p:cNvSpPr txBox="1">
            <a:spLocks/>
          </p:cNvSpPr>
          <p:nvPr/>
        </p:nvSpPr>
        <p:spPr>
          <a:xfrm>
            <a:off x="2051721" y="1525213"/>
            <a:ext cx="720080" cy="504056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13,6%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95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849" y="196561"/>
            <a:ext cx="7850280" cy="430974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03314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9" name="Заголовок 2"/>
          <p:cNvSpPr>
            <a:spLocks noGrp="1"/>
          </p:cNvSpPr>
          <p:nvPr>
            <p:ph type="title"/>
          </p:nvPr>
        </p:nvSpPr>
        <p:spPr>
          <a:xfrm>
            <a:off x="822635" y="196561"/>
            <a:ext cx="7337192" cy="935029"/>
          </a:xfrm>
        </p:spPr>
        <p:txBody>
          <a:bodyPr>
            <a:noAutofit/>
          </a:bodyPr>
          <a:lstStyle/>
          <a:p>
            <a:pPr lvl="0" algn="ctr" defTabSz="816008">
              <a:lnSpc>
                <a:spcPct val="80000"/>
              </a:lnSpc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Структура задолженности ЮЛ и ИП, включенных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в реестр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СМСП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467544" y="4083918"/>
            <a:ext cx="7777624" cy="792088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/>
              <a:t>Задолженность ЮЛ, ИП включенных в реестр субъектов МСП – 326,3 млн. руб.</a:t>
            </a:r>
            <a:endParaRPr lang="ru-RU" sz="1600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306767129"/>
              </p:ext>
            </p:extLst>
          </p:nvPr>
        </p:nvGraphicFramePr>
        <p:xfrm>
          <a:off x="251519" y="1059582"/>
          <a:ext cx="8497609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2"/>
          <p:cNvSpPr txBox="1">
            <a:spLocks/>
          </p:cNvSpPr>
          <p:nvPr/>
        </p:nvSpPr>
        <p:spPr>
          <a:xfrm>
            <a:off x="2771801" y="2787772"/>
            <a:ext cx="1080119" cy="720081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64,7%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" name="Заголовок 2"/>
          <p:cNvSpPr txBox="1">
            <a:spLocks/>
          </p:cNvSpPr>
          <p:nvPr/>
        </p:nvSpPr>
        <p:spPr>
          <a:xfrm>
            <a:off x="1475655" y="2033142"/>
            <a:ext cx="936105" cy="538608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18,2%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>
          <a:xfrm>
            <a:off x="2699792" y="915567"/>
            <a:ext cx="576064" cy="360040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solidFill>
                  <a:srgbClr val="000000"/>
                </a:solidFill>
              </a:rPr>
              <a:t>2,5%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1403648" y="2787773"/>
            <a:ext cx="882352" cy="360039"/>
          </a:xfrm>
          <a:prstGeom prst="rect">
            <a:avLst/>
          </a:prstGeom>
        </p:spPr>
        <p:txBody>
          <a:bodyPr vert="horz" lIns="81576" tIns="40789" rIns="81576" bIns="40789" rtlCol="0" anchor="ctr">
            <a:noAutofit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7,5%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4" name="Заголовок 2"/>
          <p:cNvSpPr txBox="1">
            <a:spLocks/>
          </p:cNvSpPr>
          <p:nvPr/>
        </p:nvSpPr>
        <p:spPr>
          <a:xfrm>
            <a:off x="2051721" y="1347614"/>
            <a:ext cx="720080" cy="501635"/>
          </a:xfrm>
          <a:prstGeom prst="rect">
            <a:avLst/>
          </a:prstGeom>
        </p:spPr>
        <p:txBody>
          <a:bodyPr vert="horz" lIns="81576" tIns="40789" rIns="81576" bIns="40789" rtlCol="0" anchor="ctr">
            <a:normAutofit fontScale="97500"/>
          </a:bodyPr>
          <a:lstStyle>
            <a:lvl1pPr marL="0" marR="0" indent="0" algn="l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7,1%</a:t>
            </a:r>
            <a:endParaRPr lang="ru-RU" sz="1600" dirty="0">
              <a:solidFill>
                <a:schemeClr val="bg1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2843808" y="1275607"/>
            <a:ext cx="72008" cy="144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38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36839</TotalTime>
  <Words>481</Words>
  <Application>Microsoft Office PowerPoint</Application>
  <PresentationFormat>Экран (16:9)</PresentationFormat>
  <Paragraphs>105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Present_FNS2012_A4</vt:lpstr>
      <vt:lpstr>Презентация PowerPoint</vt:lpstr>
      <vt:lpstr>Организационно-правовая форма субъектов МСП</vt:lpstr>
      <vt:lpstr>Внесение дополнительных сведений о хозяйствующих субъектах в единый реестр субъектов МСП</vt:lpstr>
      <vt:lpstr>Категории субъектов МСП</vt:lpstr>
      <vt:lpstr>Структура уставного капитала ООО / АО</vt:lpstr>
      <vt:lpstr>Структура малого и среднего предпринимательства на территории Ямало-Ненецкого АО</vt:lpstr>
      <vt:lpstr>Количество ЮЛ и ИП, не включенных в реестр СМСП в связи с непредставлением (несвоевременным представлением) налоговой отчетности о доходах, непредставлением сведений о среднесписочной численности</vt:lpstr>
      <vt:lpstr>Структура задолженности ИП, информация о которых отсутствует в реестре СМСП</vt:lpstr>
      <vt:lpstr>Структура задолженности ЮЛ и ИП, включенных в реестр СМСП</vt:lpstr>
      <vt:lpstr>Количество проведенных налоговыми органами автономного округа выездных налоговых проверок ИП</vt:lpstr>
      <vt:lpstr>                Спасибо за внимание!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Александр Иванович Лебедев</cp:lastModifiedBy>
  <cp:revision>1681</cp:revision>
  <cp:lastPrinted>2019-08-22T04:14:58Z</cp:lastPrinted>
  <dcterms:created xsi:type="dcterms:W3CDTF">2013-04-18T07:19:29Z</dcterms:created>
  <dcterms:modified xsi:type="dcterms:W3CDTF">2019-09-17T11:43:40Z</dcterms:modified>
</cp:coreProperties>
</file>